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13" r:id="rId2"/>
    <p:sldId id="517" r:id="rId3"/>
    <p:sldId id="479" r:id="rId4"/>
    <p:sldId id="484" r:id="rId5"/>
    <p:sldId id="485" r:id="rId6"/>
    <p:sldId id="487" r:id="rId7"/>
    <p:sldId id="518" r:id="rId8"/>
    <p:sldId id="519" r:id="rId9"/>
    <p:sldId id="520" r:id="rId10"/>
    <p:sldId id="526" r:id="rId11"/>
    <p:sldId id="527" r:id="rId12"/>
    <p:sldId id="528" r:id="rId13"/>
    <p:sldId id="521" r:id="rId14"/>
    <p:sldId id="522" r:id="rId15"/>
    <p:sldId id="523" r:id="rId16"/>
    <p:sldId id="524" r:id="rId17"/>
    <p:sldId id="525" r:id="rId18"/>
    <p:sldId id="265" r:id="rId1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Владимировна Гаврилова" initials="ОВГ" lastIdx="10" clrIdx="0">
    <p:extLst>
      <p:ext uri="{19B8F6BF-5375-455C-9EA6-DF929625EA0E}">
        <p15:presenceInfo xmlns:p15="http://schemas.microsoft.com/office/powerpoint/2012/main" userId="S-1-5-21-3794642665-2566003702-4030126267-12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533B3-4EC5-48A0-9FDC-988C1C0D72CB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AE011-04C2-486C-96F2-126D5CF6E1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43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1546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1910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4291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531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3035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317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89718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2390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3046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08271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7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EBCBE-041B-4017-BBC3-C3396FAEB94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0535B-E772-4A9B-BFF8-518F36C2E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sp.gov.ru/rep/marketplace/#/products" TargetMode="External"/><Relationship Id="rId2" Type="http://schemas.openxmlformats.org/officeDocument/2006/relationships/hyperlink" Target="https://gisp.gov.ru/pp719v2/pub/pro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sp.gov.ru/pp719v2/pub/otherprod/" TargetMode="External"/><Relationship Id="rId4" Type="http://schemas.openxmlformats.org/officeDocument/2006/relationships/hyperlink" Target="https://erpt.eecommission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sp.gov.ru/rep/marketplace/#/products" TargetMode="External"/><Relationship Id="rId2" Type="http://schemas.openxmlformats.org/officeDocument/2006/relationships/hyperlink" Target="https://gisp.gov.ru/pp719v2/pub/prod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sp.gov.ru/pp719v2/pub/otherprod/" TargetMode="External"/><Relationship Id="rId4" Type="http://schemas.openxmlformats.org/officeDocument/2006/relationships/hyperlink" Target="https://erpt.eecommission.org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82442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9025" y="98032"/>
            <a:ext cx="1023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Санкт-Петербурга</a:t>
            </a:r>
          </a:p>
          <a:p>
            <a:pPr algn="ctr"/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науке и высшей </a:t>
            </a:r>
            <a:r>
              <a:rPr lang="ru-RU" sz="24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</a:p>
          <a:p>
            <a:pPr algn="ctr"/>
            <a:r>
              <a:rPr lang="ru-RU" sz="24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закупок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1066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/>
          <p:cNvSpPr txBox="1">
            <a:spLocks/>
          </p:cNvSpPr>
          <p:nvPr/>
        </p:nvSpPr>
        <p:spPr>
          <a:xfrm>
            <a:off x="318995" y="2372155"/>
            <a:ext cx="10668000" cy="10914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 smtClean="0"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вотирование закупок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№ </a:t>
            </a:r>
            <a:r>
              <a:rPr lang="ru-RU" sz="5400" b="1" dirty="0"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223-ФЗ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395" y="4268028"/>
            <a:ext cx="1163799" cy="1163799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AAFD93E8-6A96-45D9-B234-ED0F9996BD8B}"/>
              </a:ext>
            </a:extLst>
          </p:cNvPr>
          <p:cNvGrpSpPr/>
          <p:nvPr/>
        </p:nvGrpSpPr>
        <p:grpSpPr>
          <a:xfrm>
            <a:off x="6023629" y="3463642"/>
            <a:ext cx="2943089" cy="2957805"/>
            <a:chOff x="897795" y="5802885"/>
            <a:chExt cx="234925" cy="249007"/>
          </a:xfrm>
        </p:grpSpPr>
        <p:sp>
          <p:nvSpPr>
            <p:cNvPr id="22" name="Полилиния: фигура 805">
              <a:extLst>
                <a:ext uri="{FF2B5EF4-FFF2-40B4-BE49-F238E27FC236}">
                  <a16:creationId xmlns="" xmlns:a16="http://schemas.microsoft.com/office/drawing/2014/main" id="{53E6C62F-B4B3-43D5-B489-68B289AB7BE7}"/>
                </a:ext>
              </a:extLst>
            </p:cNvPr>
            <p:cNvSpPr/>
            <p:nvPr/>
          </p:nvSpPr>
          <p:spPr>
            <a:xfrm>
              <a:off x="978510" y="5999638"/>
              <a:ext cx="39830" cy="52254"/>
            </a:xfrm>
            <a:custGeom>
              <a:avLst/>
              <a:gdLst>
                <a:gd name="connsiteX0" fmla="*/ 16441 w 23535"/>
                <a:gd name="connsiteY0" fmla="*/ 0 h 30876"/>
                <a:gd name="connsiteX1" fmla="*/ 16009 w 23535"/>
                <a:gd name="connsiteY1" fmla="*/ 2622 h 30876"/>
                <a:gd name="connsiteX2" fmla="*/ 0 w 23535"/>
                <a:gd name="connsiteY2" fmla="*/ 16595 h 30876"/>
                <a:gd name="connsiteX3" fmla="*/ 23536 w 23535"/>
                <a:gd name="connsiteY3" fmla="*/ 30877 h 3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5" h="30876">
                  <a:moveTo>
                    <a:pt x="16441" y="0"/>
                  </a:moveTo>
                  <a:cubicBezTo>
                    <a:pt x="16380" y="895"/>
                    <a:pt x="16256" y="1542"/>
                    <a:pt x="16009" y="2622"/>
                  </a:cubicBezTo>
                  <a:cubicBezTo>
                    <a:pt x="13974" y="11197"/>
                    <a:pt x="-92" y="13326"/>
                    <a:pt x="0" y="16595"/>
                  </a:cubicBezTo>
                  <a:cubicBezTo>
                    <a:pt x="93" y="19865"/>
                    <a:pt x="11197" y="30877"/>
                    <a:pt x="23536" y="30877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3" name="Полилиния: фигура 806">
              <a:extLst>
                <a:ext uri="{FF2B5EF4-FFF2-40B4-BE49-F238E27FC236}">
                  <a16:creationId xmlns="" xmlns:a16="http://schemas.microsoft.com/office/drawing/2014/main" id="{2FE6559B-C913-4822-8C98-5CA1BE9936B2}"/>
                </a:ext>
              </a:extLst>
            </p:cNvPr>
            <p:cNvSpPr/>
            <p:nvPr/>
          </p:nvSpPr>
          <p:spPr>
            <a:xfrm>
              <a:off x="961436" y="5969046"/>
              <a:ext cx="28403" cy="38217"/>
            </a:xfrm>
            <a:custGeom>
              <a:avLst/>
              <a:gdLst>
                <a:gd name="connsiteX0" fmla="*/ 10121 w 16783"/>
                <a:gd name="connsiteY0" fmla="*/ 0 h 22582"/>
                <a:gd name="connsiteX1" fmla="*/ 220 w 16783"/>
                <a:gd name="connsiteY1" fmla="*/ 9778 h 22582"/>
                <a:gd name="connsiteX2" fmla="*/ 6913 w 16783"/>
                <a:gd name="connsiteY2" fmla="*/ 21746 h 22582"/>
                <a:gd name="connsiteX3" fmla="*/ 14501 w 16783"/>
                <a:gd name="connsiteY3" fmla="*/ 21746 h 22582"/>
                <a:gd name="connsiteX4" fmla="*/ 16784 w 16783"/>
                <a:gd name="connsiteY4" fmla="*/ 16163 h 2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3" h="22582">
                  <a:moveTo>
                    <a:pt x="10121" y="0"/>
                  </a:moveTo>
                  <a:cubicBezTo>
                    <a:pt x="6265" y="1728"/>
                    <a:pt x="1237" y="4843"/>
                    <a:pt x="220" y="9778"/>
                  </a:cubicBezTo>
                  <a:cubicBezTo>
                    <a:pt x="-1446" y="18014"/>
                    <a:pt x="6913" y="21746"/>
                    <a:pt x="6913" y="21746"/>
                  </a:cubicBezTo>
                  <a:cubicBezTo>
                    <a:pt x="6913" y="21746"/>
                    <a:pt x="11540" y="23628"/>
                    <a:pt x="14501" y="21746"/>
                  </a:cubicBezTo>
                  <a:cubicBezTo>
                    <a:pt x="15766" y="20944"/>
                    <a:pt x="16167" y="18569"/>
                    <a:pt x="16784" y="16163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4" name="Полилиния: фигура 807">
              <a:extLst>
                <a:ext uri="{FF2B5EF4-FFF2-40B4-BE49-F238E27FC236}">
                  <a16:creationId xmlns="" xmlns:a16="http://schemas.microsoft.com/office/drawing/2014/main" id="{8B8919ED-63DA-4A0B-A867-F2BDD8C2A9EC}"/>
                </a:ext>
              </a:extLst>
            </p:cNvPr>
            <p:cNvSpPr/>
            <p:nvPr/>
          </p:nvSpPr>
          <p:spPr>
            <a:xfrm>
              <a:off x="903340" y="5844543"/>
              <a:ext cx="75223" cy="112809"/>
            </a:xfrm>
            <a:custGeom>
              <a:avLst/>
              <a:gdLst>
                <a:gd name="connsiteX0" fmla="*/ 44449 w 44448"/>
                <a:gd name="connsiteY0" fmla="*/ 42475 h 66657"/>
                <a:gd name="connsiteX1" fmla="*/ 39514 w 44448"/>
                <a:gd name="connsiteY1" fmla="*/ 32388 h 66657"/>
                <a:gd name="connsiteX2" fmla="*/ 9809 w 44448"/>
                <a:gd name="connsiteY2" fmla="*/ 0 h 66657"/>
                <a:gd name="connsiteX3" fmla="*/ 11166 w 44448"/>
                <a:gd name="connsiteY3" fmla="*/ 58977 h 66657"/>
                <a:gd name="connsiteX4" fmla="*/ 28440 w 44448"/>
                <a:gd name="connsiteY4" fmla="*/ 66596 h 66657"/>
                <a:gd name="connsiteX5" fmla="*/ 38342 w 44448"/>
                <a:gd name="connsiteY5" fmla="*/ 64344 h 66657"/>
                <a:gd name="connsiteX6" fmla="*/ 44449 w 44448"/>
                <a:gd name="connsiteY6" fmla="*/ 59471 h 6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8" h="66657">
                  <a:moveTo>
                    <a:pt x="44449" y="42475"/>
                  </a:moveTo>
                  <a:cubicBezTo>
                    <a:pt x="40192" y="40747"/>
                    <a:pt x="39514" y="32388"/>
                    <a:pt x="39514" y="32388"/>
                  </a:cubicBezTo>
                  <a:lnTo>
                    <a:pt x="9809" y="0"/>
                  </a:lnTo>
                  <a:cubicBezTo>
                    <a:pt x="9809" y="0"/>
                    <a:pt x="-13140" y="36614"/>
                    <a:pt x="11166" y="58977"/>
                  </a:cubicBezTo>
                  <a:cubicBezTo>
                    <a:pt x="15762" y="63203"/>
                    <a:pt x="22209" y="66072"/>
                    <a:pt x="28440" y="66596"/>
                  </a:cubicBezTo>
                  <a:cubicBezTo>
                    <a:pt x="31864" y="66874"/>
                    <a:pt x="35442" y="66226"/>
                    <a:pt x="38342" y="64344"/>
                  </a:cubicBezTo>
                  <a:cubicBezTo>
                    <a:pt x="40408" y="63018"/>
                    <a:pt x="42105" y="60365"/>
                    <a:pt x="44449" y="59471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5" name="Полилиния: фигура 808">
              <a:extLst>
                <a:ext uri="{FF2B5EF4-FFF2-40B4-BE49-F238E27FC236}">
                  <a16:creationId xmlns="" xmlns:a16="http://schemas.microsoft.com/office/drawing/2014/main" id="{B768E63E-3E0C-4A9F-A2FE-B56B47A3CE25}"/>
                </a:ext>
              </a:extLst>
            </p:cNvPr>
            <p:cNvSpPr/>
            <p:nvPr/>
          </p:nvSpPr>
          <p:spPr>
            <a:xfrm>
              <a:off x="960920" y="5857930"/>
              <a:ext cx="57422" cy="49516"/>
            </a:xfrm>
            <a:custGeom>
              <a:avLst/>
              <a:gdLst>
                <a:gd name="connsiteX0" fmla="*/ 33930 w 33930"/>
                <a:gd name="connsiteY0" fmla="*/ 19851 h 29258"/>
                <a:gd name="connsiteX1" fmla="*/ 15515 w 33930"/>
                <a:gd name="connsiteY1" fmla="*/ 171 h 29258"/>
                <a:gd name="connsiteX2" fmla="*/ 7249 w 33930"/>
                <a:gd name="connsiteY2" fmla="*/ 3256 h 29258"/>
                <a:gd name="connsiteX3" fmla="*/ 0 w 33930"/>
                <a:gd name="connsiteY3" fmla="*/ 8561 h 29258"/>
                <a:gd name="connsiteX4" fmla="*/ 8112 w 33930"/>
                <a:gd name="connsiteY4" fmla="*/ 8654 h 29258"/>
                <a:gd name="connsiteX5" fmla="*/ 18230 w 33930"/>
                <a:gd name="connsiteY5" fmla="*/ 19172 h 29258"/>
                <a:gd name="connsiteX6" fmla="*/ 17582 w 33930"/>
                <a:gd name="connsiteY6" fmla="*/ 29258 h 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0" h="29258">
                  <a:moveTo>
                    <a:pt x="33930" y="19851"/>
                  </a:moveTo>
                  <a:cubicBezTo>
                    <a:pt x="33930" y="19851"/>
                    <a:pt x="28717" y="3471"/>
                    <a:pt x="15515" y="171"/>
                  </a:cubicBezTo>
                  <a:cubicBezTo>
                    <a:pt x="15515" y="171"/>
                    <a:pt x="10426" y="-1094"/>
                    <a:pt x="7249" y="3256"/>
                  </a:cubicBezTo>
                  <a:cubicBezTo>
                    <a:pt x="7249" y="3256"/>
                    <a:pt x="956" y="4304"/>
                    <a:pt x="0" y="8561"/>
                  </a:cubicBezTo>
                  <a:cubicBezTo>
                    <a:pt x="0" y="8561"/>
                    <a:pt x="5491" y="7389"/>
                    <a:pt x="8112" y="8654"/>
                  </a:cubicBezTo>
                  <a:cubicBezTo>
                    <a:pt x="8112" y="8654"/>
                    <a:pt x="17459" y="13188"/>
                    <a:pt x="18230" y="19172"/>
                  </a:cubicBezTo>
                  <a:cubicBezTo>
                    <a:pt x="18600" y="22164"/>
                    <a:pt x="18507" y="26082"/>
                    <a:pt x="17582" y="29258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6" name="Полилиния: фигура 809">
              <a:extLst>
                <a:ext uri="{FF2B5EF4-FFF2-40B4-BE49-F238E27FC236}">
                  <a16:creationId xmlns="" xmlns:a16="http://schemas.microsoft.com/office/drawing/2014/main" id="{267AAAC0-E118-4128-9B7A-3B95E454B7C8}"/>
                </a:ext>
              </a:extLst>
            </p:cNvPr>
            <p:cNvSpPr/>
            <p:nvPr/>
          </p:nvSpPr>
          <p:spPr>
            <a:xfrm>
              <a:off x="946721" y="6001464"/>
              <a:ext cx="20254" cy="16025"/>
            </a:xfrm>
            <a:custGeom>
              <a:avLst/>
              <a:gdLst>
                <a:gd name="connsiteX0" fmla="*/ 11968 w 11968"/>
                <a:gd name="connsiteY0" fmla="*/ 0 h 9469"/>
                <a:gd name="connsiteX1" fmla="*/ 0 w 11968"/>
                <a:gd name="connsiteY1" fmla="*/ 9470 h 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68" h="9469">
                  <a:moveTo>
                    <a:pt x="11968" y="0"/>
                  </a:moveTo>
                  <a:lnTo>
                    <a:pt x="0" y="9470"/>
                  </a:lnTo>
                </a:path>
              </a:pathLst>
            </a:custGeom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7" name="Полилиния: фигура 810">
              <a:extLst>
                <a:ext uri="{FF2B5EF4-FFF2-40B4-BE49-F238E27FC236}">
                  <a16:creationId xmlns="" xmlns:a16="http://schemas.microsoft.com/office/drawing/2014/main" id="{39DD134B-5ECD-452B-A25E-C1C03DC5875E}"/>
                </a:ext>
              </a:extLst>
            </p:cNvPr>
            <p:cNvSpPr/>
            <p:nvPr/>
          </p:nvSpPr>
          <p:spPr>
            <a:xfrm>
              <a:off x="1070024" y="6001203"/>
              <a:ext cx="21141" cy="16651"/>
            </a:xfrm>
            <a:custGeom>
              <a:avLst/>
              <a:gdLst>
                <a:gd name="connsiteX0" fmla="*/ 0 w 12492"/>
                <a:gd name="connsiteY0" fmla="*/ 0 h 9839"/>
                <a:gd name="connsiteX1" fmla="*/ 12493 w 12492"/>
                <a:gd name="connsiteY1" fmla="*/ 9840 h 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2" h="9839">
                  <a:moveTo>
                    <a:pt x="0" y="0"/>
                  </a:moveTo>
                  <a:lnTo>
                    <a:pt x="12493" y="9840"/>
                  </a:lnTo>
                </a:path>
              </a:pathLst>
            </a:custGeom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8" name="Полилиния: фигура 811">
              <a:extLst>
                <a:ext uri="{FF2B5EF4-FFF2-40B4-BE49-F238E27FC236}">
                  <a16:creationId xmlns="" xmlns:a16="http://schemas.microsoft.com/office/drawing/2014/main" id="{846DA5B6-9BB5-402A-BE50-D3AEA4FB313F}"/>
                </a:ext>
              </a:extLst>
            </p:cNvPr>
            <p:cNvSpPr/>
            <p:nvPr/>
          </p:nvSpPr>
          <p:spPr>
            <a:xfrm>
              <a:off x="912736" y="5976354"/>
              <a:ext cx="42597" cy="51680"/>
            </a:xfrm>
            <a:custGeom>
              <a:avLst/>
              <a:gdLst>
                <a:gd name="connsiteX0" fmla="*/ 0 w 25170"/>
                <a:gd name="connsiteY0" fmla="*/ 0 h 30537"/>
                <a:gd name="connsiteX1" fmla="*/ 25170 w 25170"/>
                <a:gd name="connsiteY1" fmla="*/ 30538 h 3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70" h="30537">
                  <a:moveTo>
                    <a:pt x="0" y="0"/>
                  </a:moveTo>
                  <a:lnTo>
                    <a:pt x="25170" y="30538"/>
                  </a:lnTo>
                </a:path>
              </a:pathLst>
            </a:custGeom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29" name="Полилиния: фигура 812">
              <a:extLst>
                <a:ext uri="{FF2B5EF4-FFF2-40B4-BE49-F238E27FC236}">
                  <a16:creationId xmlns="" xmlns:a16="http://schemas.microsoft.com/office/drawing/2014/main" id="{C860EC83-0515-49A8-99B2-5C10B680DC10}"/>
                </a:ext>
              </a:extLst>
            </p:cNvPr>
            <p:cNvSpPr/>
            <p:nvPr/>
          </p:nvSpPr>
          <p:spPr>
            <a:xfrm>
              <a:off x="1017716" y="5999638"/>
              <a:ext cx="39830" cy="52254"/>
            </a:xfrm>
            <a:custGeom>
              <a:avLst/>
              <a:gdLst>
                <a:gd name="connsiteX0" fmla="*/ 7095 w 23535"/>
                <a:gd name="connsiteY0" fmla="*/ 0 h 30876"/>
                <a:gd name="connsiteX1" fmla="*/ 7526 w 23535"/>
                <a:gd name="connsiteY1" fmla="*/ 2622 h 30876"/>
                <a:gd name="connsiteX2" fmla="*/ 23535 w 23535"/>
                <a:gd name="connsiteY2" fmla="*/ 16595 h 30876"/>
                <a:gd name="connsiteX3" fmla="*/ 0 w 23535"/>
                <a:gd name="connsiteY3" fmla="*/ 30877 h 3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5" h="30876">
                  <a:moveTo>
                    <a:pt x="7095" y="0"/>
                  </a:moveTo>
                  <a:cubicBezTo>
                    <a:pt x="7156" y="895"/>
                    <a:pt x="7280" y="1542"/>
                    <a:pt x="7526" y="2622"/>
                  </a:cubicBezTo>
                  <a:cubicBezTo>
                    <a:pt x="9562" y="11197"/>
                    <a:pt x="23628" y="13326"/>
                    <a:pt x="23535" y="16595"/>
                  </a:cubicBezTo>
                  <a:cubicBezTo>
                    <a:pt x="23443" y="19865"/>
                    <a:pt x="12338" y="30877"/>
                    <a:pt x="0" y="30877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0" name="Полилиния: фигура 813">
              <a:extLst>
                <a:ext uri="{FF2B5EF4-FFF2-40B4-BE49-F238E27FC236}">
                  <a16:creationId xmlns="" xmlns:a16="http://schemas.microsoft.com/office/drawing/2014/main" id="{210D07D5-BCD9-41BD-A2B3-6E9BD180AA56}"/>
                </a:ext>
              </a:extLst>
            </p:cNvPr>
            <p:cNvSpPr/>
            <p:nvPr/>
          </p:nvSpPr>
          <p:spPr>
            <a:xfrm>
              <a:off x="1046219" y="5969046"/>
              <a:ext cx="28403" cy="38217"/>
            </a:xfrm>
            <a:custGeom>
              <a:avLst/>
              <a:gdLst>
                <a:gd name="connsiteX0" fmla="*/ 6663 w 16783"/>
                <a:gd name="connsiteY0" fmla="*/ 0 h 22582"/>
                <a:gd name="connsiteX1" fmla="*/ 16564 w 16783"/>
                <a:gd name="connsiteY1" fmla="*/ 9778 h 22582"/>
                <a:gd name="connsiteX2" fmla="*/ 9871 w 16783"/>
                <a:gd name="connsiteY2" fmla="*/ 21746 h 22582"/>
                <a:gd name="connsiteX3" fmla="*/ 2283 w 16783"/>
                <a:gd name="connsiteY3" fmla="*/ 21746 h 22582"/>
                <a:gd name="connsiteX4" fmla="*/ 0 w 16783"/>
                <a:gd name="connsiteY4" fmla="*/ 16163 h 2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3" h="22582">
                  <a:moveTo>
                    <a:pt x="6663" y="0"/>
                  </a:moveTo>
                  <a:cubicBezTo>
                    <a:pt x="10518" y="1728"/>
                    <a:pt x="15546" y="4843"/>
                    <a:pt x="16564" y="9778"/>
                  </a:cubicBezTo>
                  <a:cubicBezTo>
                    <a:pt x="18230" y="18014"/>
                    <a:pt x="9871" y="21746"/>
                    <a:pt x="9871" y="21746"/>
                  </a:cubicBezTo>
                  <a:cubicBezTo>
                    <a:pt x="9871" y="21746"/>
                    <a:pt x="5244" y="23628"/>
                    <a:pt x="2283" y="21746"/>
                  </a:cubicBezTo>
                  <a:cubicBezTo>
                    <a:pt x="1018" y="20944"/>
                    <a:pt x="617" y="18569"/>
                    <a:pt x="0" y="16163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31" name="Полилиния: фигура 814">
              <a:extLst>
                <a:ext uri="{FF2B5EF4-FFF2-40B4-BE49-F238E27FC236}">
                  <a16:creationId xmlns="" xmlns:a16="http://schemas.microsoft.com/office/drawing/2014/main" id="{7AD4CEAB-74B5-4A3B-A46F-FB3C02F47679}"/>
                </a:ext>
              </a:extLst>
            </p:cNvPr>
            <p:cNvSpPr/>
            <p:nvPr/>
          </p:nvSpPr>
          <p:spPr>
            <a:xfrm>
              <a:off x="1057495" y="5844543"/>
              <a:ext cx="75225" cy="112809"/>
            </a:xfrm>
            <a:custGeom>
              <a:avLst/>
              <a:gdLst>
                <a:gd name="connsiteX0" fmla="*/ 0 w 44449"/>
                <a:gd name="connsiteY0" fmla="*/ 42475 h 66657"/>
                <a:gd name="connsiteX1" fmla="*/ 4935 w 44449"/>
                <a:gd name="connsiteY1" fmla="*/ 32388 h 66657"/>
                <a:gd name="connsiteX2" fmla="*/ 34640 w 44449"/>
                <a:gd name="connsiteY2" fmla="*/ 0 h 66657"/>
                <a:gd name="connsiteX3" fmla="*/ 33283 w 44449"/>
                <a:gd name="connsiteY3" fmla="*/ 58977 h 66657"/>
                <a:gd name="connsiteX4" fmla="*/ 16009 w 44449"/>
                <a:gd name="connsiteY4" fmla="*/ 66596 h 66657"/>
                <a:gd name="connsiteX5" fmla="*/ 6107 w 44449"/>
                <a:gd name="connsiteY5" fmla="*/ 64344 h 66657"/>
                <a:gd name="connsiteX6" fmla="*/ 0 w 44449"/>
                <a:gd name="connsiteY6" fmla="*/ 59471 h 6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9" h="66657">
                  <a:moveTo>
                    <a:pt x="0" y="42475"/>
                  </a:moveTo>
                  <a:cubicBezTo>
                    <a:pt x="4257" y="40747"/>
                    <a:pt x="4935" y="32388"/>
                    <a:pt x="4935" y="32388"/>
                  </a:cubicBezTo>
                  <a:lnTo>
                    <a:pt x="34640" y="0"/>
                  </a:lnTo>
                  <a:cubicBezTo>
                    <a:pt x="34640" y="0"/>
                    <a:pt x="57589" y="36614"/>
                    <a:pt x="33283" y="58977"/>
                  </a:cubicBezTo>
                  <a:cubicBezTo>
                    <a:pt x="28687" y="63203"/>
                    <a:pt x="22240" y="66072"/>
                    <a:pt x="16009" y="66596"/>
                  </a:cubicBezTo>
                  <a:cubicBezTo>
                    <a:pt x="12585" y="66874"/>
                    <a:pt x="9007" y="66226"/>
                    <a:pt x="6107" y="64344"/>
                  </a:cubicBezTo>
                  <a:cubicBezTo>
                    <a:pt x="4041" y="63018"/>
                    <a:pt x="2344" y="60365"/>
                    <a:pt x="0" y="59471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4" name="Полилиния: фигура 815">
              <a:extLst>
                <a:ext uri="{FF2B5EF4-FFF2-40B4-BE49-F238E27FC236}">
                  <a16:creationId xmlns="" xmlns:a16="http://schemas.microsoft.com/office/drawing/2014/main" id="{C8F76CA1-203E-4ADF-B97D-CB1FB2615A5B}"/>
                </a:ext>
              </a:extLst>
            </p:cNvPr>
            <p:cNvSpPr/>
            <p:nvPr/>
          </p:nvSpPr>
          <p:spPr>
            <a:xfrm>
              <a:off x="1017716" y="5857930"/>
              <a:ext cx="57422" cy="49516"/>
            </a:xfrm>
            <a:custGeom>
              <a:avLst/>
              <a:gdLst>
                <a:gd name="connsiteX0" fmla="*/ 0 w 33930"/>
                <a:gd name="connsiteY0" fmla="*/ 19851 h 29258"/>
                <a:gd name="connsiteX1" fmla="*/ 18415 w 33930"/>
                <a:gd name="connsiteY1" fmla="*/ 171 h 29258"/>
                <a:gd name="connsiteX2" fmla="*/ 26682 w 33930"/>
                <a:gd name="connsiteY2" fmla="*/ 3256 h 29258"/>
                <a:gd name="connsiteX3" fmla="*/ 33930 w 33930"/>
                <a:gd name="connsiteY3" fmla="*/ 8561 h 29258"/>
                <a:gd name="connsiteX4" fmla="*/ 25818 w 33930"/>
                <a:gd name="connsiteY4" fmla="*/ 8654 h 29258"/>
                <a:gd name="connsiteX5" fmla="*/ 15701 w 33930"/>
                <a:gd name="connsiteY5" fmla="*/ 19172 h 29258"/>
                <a:gd name="connsiteX6" fmla="*/ 16348 w 33930"/>
                <a:gd name="connsiteY6" fmla="*/ 29258 h 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0" h="29258">
                  <a:moveTo>
                    <a:pt x="0" y="19851"/>
                  </a:moveTo>
                  <a:cubicBezTo>
                    <a:pt x="0" y="19851"/>
                    <a:pt x="5213" y="3471"/>
                    <a:pt x="18415" y="171"/>
                  </a:cubicBezTo>
                  <a:cubicBezTo>
                    <a:pt x="18415" y="171"/>
                    <a:pt x="23505" y="-1094"/>
                    <a:pt x="26682" y="3256"/>
                  </a:cubicBezTo>
                  <a:cubicBezTo>
                    <a:pt x="26682" y="3256"/>
                    <a:pt x="32974" y="4304"/>
                    <a:pt x="33930" y="8561"/>
                  </a:cubicBezTo>
                  <a:cubicBezTo>
                    <a:pt x="33930" y="8561"/>
                    <a:pt x="28440" y="7389"/>
                    <a:pt x="25818" y="8654"/>
                  </a:cubicBezTo>
                  <a:cubicBezTo>
                    <a:pt x="25818" y="8654"/>
                    <a:pt x="16472" y="13188"/>
                    <a:pt x="15701" y="19172"/>
                  </a:cubicBezTo>
                  <a:cubicBezTo>
                    <a:pt x="15300" y="22164"/>
                    <a:pt x="15423" y="26082"/>
                    <a:pt x="16348" y="29258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5" name="Полилиния: фигура 816">
              <a:extLst>
                <a:ext uri="{FF2B5EF4-FFF2-40B4-BE49-F238E27FC236}">
                  <a16:creationId xmlns="" xmlns:a16="http://schemas.microsoft.com/office/drawing/2014/main" id="{B664589B-8575-49A5-B3F7-90CDE0F7D059}"/>
                </a:ext>
              </a:extLst>
            </p:cNvPr>
            <p:cNvSpPr/>
            <p:nvPr/>
          </p:nvSpPr>
          <p:spPr>
            <a:xfrm>
              <a:off x="1085841" y="5992328"/>
              <a:ext cx="28606" cy="28606"/>
            </a:xfrm>
            <a:custGeom>
              <a:avLst/>
              <a:gdLst>
                <a:gd name="connsiteX0" fmla="*/ 16904 w 16903"/>
                <a:gd name="connsiteY0" fmla="*/ 8452 h 16903"/>
                <a:gd name="connsiteX1" fmla="*/ 8452 w 16903"/>
                <a:gd name="connsiteY1" fmla="*/ 16903 h 16903"/>
                <a:gd name="connsiteX2" fmla="*/ 0 w 16903"/>
                <a:gd name="connsiteY2" fmla="*/ 8452 h 16903"/>
                <a:gd name="connsiteX3" fmla="*/ 8452 w 16903"/>
                <a:gd name="connsiteY3" fmla="*/ 0 h 16903"/>
                <a:gd name="connsiteX4" fmla="*/ 16904 w 16903"/>
                <a:gd name="connsiteY4" fmla="*/ 8452 h 1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03" h="16903">
                  <a:moveTo>
                    <a:pt x="16904" y="8452"/>
                  </a:moveTo>
                  <a:cubicBezTo>
                    <a:pt x="16904" y="13120"/>
                    <a:pt x="13120" y="16903"/>
                    <a:pt x="8452" y="16903"/>
                  </a:cubicBezTo>
                  <a:cubicBezTo>
                    <a:pt x="3784" y="16903"/>
                    <a:pt x="0" y="13120"/>
                    <a:pt x="0" y="8452"/>
                  </a:cubicBezTo>
                  <a:cubicBezTo>
                    <a:pt x="0" y="3784"/>
                    <a:pt x="3784" y="0"/>
                    <a:pt x="8452" y="0"/>
                  </a:cubicBezTo>
                  <a:cubicBezTo>
                    <a:pt x="13120" y="0"/>
                    <a:pt x="16904" y="3784"/>
                    <a:pt x="16904" y="8452"/>
                  </a:cubicBezTo>
                  <a:close/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6" name="Полилиния: фигура 817">
              <a:extLst>
                <a:ext uri="{FF2B5EF4-FFF2-40B4-BE49-F238E27FC236}">
                  <a16:creationId xmlns="" xmlns:a16="http://schemas.microsoft.com/office/drawing/2014/main" id="{C53EBF6F-553D-44B8-9192-4E817DE07647}"/>
                </a:ext>
              </a:extLst>
            </p:cNvPr>
            <p:cNvSpPr/>
            <p:nvPr/>
          </p:nvSpPr>
          <p:spPr>
            <a:xfrm>
              <a:off x="897795" y="5957354"/>
              <a:ext cx="18679" cy="20750"/>
            </a:xfrm>
            <a:custGeom>
              <a:avLst/>
              <a:gdLst>
                <a:gd name="connsiteX0" fmla="*/ 9908 w 11037"/>
                <a:gd name="connsiteY0" fmla="*/ 3609 h 12261"/>
                <a:gd name="connsiteX1" fmla="*/ 8983 w 11037"/>
                <a:gd name="connsiteY1" fmla="*/ 11135 h 12261"/>
                <a:gd name="connsiteX2" fmla="*/ 1456 w 11037"/>
                <a:gd name="connsiteY2" fmla="*/ 10179 h 12261"/>
                <a:gd name="connsiteX3" fmla="*/ 38 w 11037"/>
                <a:gd name="connsiteY3" fmla="*/ 0 h 12261"/>
                <a:gd name="connsiteX4" fmla="*/ 9908 w 11037"/>
                <a:gd name="connsiteY4" fmla="*/ 3609 h 1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7" h="12261">
                  <a:moveTo>
                    <a:pt x="9908" y="3609"/>
                  </a:moveTo>
                  <a:cubicBezTo>
                    <a:pt x="11728" y="5953"/>
                    <a:pt x="11296" y="9316"/>
                    <a:pt x="8983" y="11135"/>
                  </a:cubicBezTo>
                  <a:cubicBezTo>
                    <a:pt x="6639" y="12955"/>
                    <a:pt x="3276" y="12523"/>
                    <a:pt x="1456" y="10179"/>
                  </a:cubicBezTo>
                  <a:cubicBezTo>
                    <a:pt x="-363" y="7835"/>
                    <a:pt x="38" y="0"/>
                    <a:pt x="38" y="0"/>
                  </a:cubicBezTo>
                  <a:cubicBezTo>
                    <a:pt x="38" y="0"/>
                    <a:pt x="8088" y="1265"/>
                    <a:pt x="9908" y="3609"/>
                  </a:cubicBezTo>
                  <a:close/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47" name="Полилиния: фигура 818">
              <a:extLst>
                <a:ext uri="{FF2B5EF4-FFF2-40B4-BE49-F238E27FC236}">
                  <a16:creationId xmlns="" xmlns:a16="http://schemas.microsoft.com/office/drawing/2014/main" id="{E457210C-3622-442B-885D-0F7322AFE766}"/>
                </a:ext>
              </a:extLst>
            </p:cNvPr>
            <p:cNvSpPr/>
            <p:nvPr/>
          </p:nvSpPr>
          <p:spPr>
            <a:xfrm>
              <a:off x="978564" y="5908073"/>
              <a:ext cx="78929" cy="98246"/>
            </a:xfrm>
            <a:custGeom>
              <a:avLst/>
              <a:gdLst>
                <a:gd name="connsiteX0" fmla="*/ 23319 w 46638"/>
                <a:gd name="connsiteY0" fmla="*/ 0 h 58052"/>
                <a:gd name="connsiteX1" fmla="*/ 39822 w 46638"/>
                <a:gd name="connsiteY1" fmla="*/ 0 h 58052"/>
                <a:gd name="connsiteX2" fmla="*/ 46639 w 46638"/>
                <a:gd name="connsiteY2" fmla="*/ 0 h 58052"/>
                <a:gd name="connsiteX3" fmla="*/ 46639 w 46638"/>
                <a:gd name="connsiteY3" fmla="*/ 45374 h 58052"/>
                <a:gd name="connsiteX4" fmla="*/ 44665 w 46638"/>
                <a:gd name="connsiteY4" fmla="*/ 50001 h 58052"/>
                <a:gd name="connsiteX5" fmla="*/ 33560 w 46638"/>
                <a:gd name="connsiteY5" fmla="*/ 53148 h 58052"/>
                <a:gd name="connsiteX6" fmla="*/ 23319 w 46638"/>
                <a:gd name="connsiteY6" fmla="*/ 58052 h 58052"/>
                <a:gd name="connsiteX7" fmla="*/ 13079 w 46638"/>
                <a:gd name="connsiteY7" fmla="*/ 53148 h 58052"/>
                <a:gd name="connsiteX8" fmla="*/ 1974 w 46638"/>
                <a:gd name="connsiteY8" fmla="*/ 50001 h 58052"/>
                <a:gd name="connsiteX9" fmla="*/ 0 w 46638"/>
                <a:gd name="connsiteY9" fmla="*/ 45374 h 58052"/>
                <a:gd name="connsiteX10" fmla="*/ 0 w 46638"/>
                <a:gd name="connsiteY10" fmla="*/ 0 h 58052"/>
                <a:gd name="connsiteX11" fmla="*/ 6817 w 46638"/>
                <a:gd name="connsiteY11" fmla="*/ 0 h 58052"/>
                <a:gd name="connsiteX12" fmla="*/ 23319 w 46638"/>
                <a:gd name="connsiteY12" fmla="*/ 0 h 5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38" h="58052">
                  <a:moveTo>
                    <a:pt x="23319" y="0"/>
                  </a:moveTo>
                  <a:lnTo>
                    <a:pt x="39822" y="0"/>
                  </a:lnTo>
                  <a:lnTo>
                    <a:pt x="46639" y="0"/>
                  </a:lnTo>
                  <a:lnTo>
                    <a:pt x="46639" y="45374"/>
                  </a:lnTo>
                  <a:cubicBezTo>
                    <a:pt x="46639" y="47133"/>
                    <a:pt x="45960" y="48798"/>
                    <a:pt x="44665" y="50001"/>
                  </a:cubicBezTo>
                  <a:cubicBezTo>
                    <a:pt x="41950" y="52561"/>
                    <a:pt x="37015" y="52438"/>
                    <a:pt x="33560" y="53148"/>
                  </a:cubicBezTo>
                  <a:cubicBezTo>
                    <a:pt x="29643" y="53950"/>
                    <a:pt x="26404" y="54967"/>
                    <a:pt x="23319" y="58052"/>
                  </a:cubicBezTo>
                  <a:cubicBezTo>
                    <a:pt x="20266" y="54967"/>
                    <a:pt x="17027" y="53950"/>
                    <a:pt x="13079" y="53148"/>
                  </a:cubicBezTo>
                  <a:cubicBezTo>
                    <a:pt x="9624" y="52438"/>
                    <a:pt x="4689" y="52561"/>
                    <a:pt x="1974" y="50001"/>
                  </a:cubicBezTo>
                  <a:cubicBezTo>
                    <a:pt x="709" y="48798"/>
                    <a:pt x="0" y="47133"/>
                    <a:pt x="0" y="45374"/>
                  </a:cubicBezTo>
                  <a:lnTo>
                    <a:pt x="0" y="0"/>
                  </a:lnTo>
                  <a:lnTo>
                    <a:pt x="6817" y="0"/>
                  </a:lnTo>
                  <a:lnTo>
                    <a:pt x="23319" y="0"/>
                  </a:lnTo>
                  <a:close/>
                </a:path>
              </a:pathLst>
            </a:custGeom>
            <a:noFill/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grpSp>
          <p:nvGrpSpPr>
            <p:cNvPr id="48" name="Рисунок 4">
              <a:extLst>
                <a:ext uri="{FF2B5EF4-FFF2-40B4-BE49-F238E27FC236}">
                  <a16:creationId xmlns="" xmlns:a16="http://schemas.microsoft.com/office/drawing/2014/main" id="{D2D201D7-1474-4C8E-BBA3-7B230C311248}"/>
                </a:ext>
              </a:extLst>
            </p:cNvPr>
            <p:cNvGrpSpPr/>
            <p:nvPr/>
          </p:nvGrpSpPr>
          <p:grpSpPr>
            <a:xfrm>
              <a:off x="991557" y="5802885"/>
              <a:ext cx="52317" cy="53559"/>
              <a:chOff x="283932" y="3854425"/>
              <a:chExt cx="30913" cy="31647"/>
            </a:xfrm>
            <a:noFill/>
          </p:grpSpPr>
          <p:sp>
            <p:nvSpPr>
              <p:cNvPr id="49" name="Полилиния: фигура 820">
                <a:extLst>
                  <a:ext uri="{FF2B5EF4-FFF2-40B4-BE49-F238E27FC236}">
                    <a16:creationId xmlns="" xmlns:a16="http://schemas.microsoft.com/office/drawing/2014/main" id="{1EBAF99A-749C-4E80-B60B-04F166E48A9D}"/>
                  </a:ext>
                </a:extLst>
              </p:cNvPr>
              <p:cNvSpPr/>
              <p:nvPr/>
            </p:nvSpPr>
            <p:spPr>
              <a:xfrm>
                <a:off x="299420" y="3854425"/>
                <a:ext cx="3084" cy="7896"/>
              </a:xfrm>
              <a:custGeom>
                <a:avLst/>
                <a:gdLst>
                  <a:gd name="connsiteX0" fmla="*/ 0 w 3084"/>
                  <a:gd name="connsiteY0" fmla="*/ 0 h 7896"/>
                  <a:gd name="connsiteX1" fmla="*/ 0 w 3084"/>
                  <a:gd name="connsiteY1" fmla="*/ 7896 h 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4" h="7896">
                    <a:moveTo>
                      <a:pt x="0" y="0"/>
                    </a:moveTo>
                    <a:lnTo>
                      <a:pt x="0" y="7896"/>
                    </a:lnTo>
                  </a:path>
                </a:pathLst>
              </a:custGeom>
              <a:ln w="28575" cap="rnd">
                <a:solidFill>
                  <a:srgbClr val="0E73B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50" name="Полилиния: фигура 821">
                <a:extLst>
                  <a:ext uri="{FF2B5EF4-FFF2-40B4-BE49-F238E27FC236}">
                    <a16:creationId xmlns="" xmlns:a16="http://schemas.microsoft.com/office/drawing/2014/main" id="{C7D9AF25-8AF4-47AE-8CF3-FFC294C63A45}"/>
                  </a:ext>
                </a:extLst>
              </p:cNvPr>
              <p:cNvSpPr/>
              <p:nvPr/>
            </p:nvSpPr>
            <p:spPr>
              <a:xfrm>
                <a:off x="296366" y="3857108"/>
                <a:ext cx="5984" cy="3084"/>
              </a:xfrm>
              <a:custGeom>
                <a:avLst/>
                <a:gdLst>
                  <a:gd name="connsiteX0" fmla="*/ 0 w 5984"/>
                  <a:gd name="connsiteY0" fmla="*/ 0 h 3084"/>
                  <a:gd name="connsiteX1" fmla="*/ 5984 w 5984"/>
                  <a:gd name="connsiteY1" fmla="*/ 0 h 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84" h="3084">
                    <a:moveTo>
                      <a:pt x="0" y="0"/>
                    </a:moveTo>
                    <a:lnTo>
                      <a:pt x="5984" y="0"/>
                    </a:lnTo>
                  </a:path>
                </a:pathLst>
              </a:custGeom>
              <a:ln w="28575" cap="rnd">
                <a:solidFill>
                  <a:srgbClr val="0E73B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51" name="Полилиния: фигура 822">
                <a:extLst>
                  <a:ext uri="{FF2B5EF4-FFF2-40B4-BE49-F238E27FC236}">
                    <a16:creationId xmlns="" xmlns:a16="http://schemas.microsoft.com/office/drawing/2014/main" id="{AB83F68F-229D-4D1A-9BD8-4A186B06E1D0}"/>
                  </a:ext>
                </a:extLst>
              </p:cNvPr>
              <p:cNvSpPr/>
              <p:nvPr/>
            </p:nvSpPr>
            <p:spPr>
              <a:xfrm>
                <a:off x="283932" y="3861321"/>
                <a:ext cx="15425" cy="24751"/>
              </a:xfrm>
              <a:custGeom>
                <a:avLst/>
                <a:gdLst>
                  <a:gd name="connsiteX0" fmla="*/ 15426 w 15425"/>
                  <a:gd name="connsiteY0" fmla="*/ 1247 h 24751"/>
                  <a:gd name="connsiteX1" fmla="*/ 1052 w 15425"/>
                  <a:gd name="connsiteY1" fmla="*/ 4917 h 24751"/>
                  <a:gd name="connsiteX2" fmla="*/ 5000 w 15425"/>
                  <a:gd name="connsiteY2" fmla="*/ 20988 h 24751"/>
                  <a:gd name="connsiteX3" fmla="*/ 5000 w 15425"/>
                  <a:gd name="connsiteY3" fmla="*/ 24751 h 24751"/>
                  <a:gd name="connsiteX4" fmla="*/ 15426 w 15425"/>
                  <a:gd name="connsiteY4" fmla="*/ 24751 h 2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5" h="24751">
                    <a:moveTo>
                      <a:pt x="15426" y="1247"/>
                    </a:moveTo>
                    <a:cubicBezTo>
                      <a:pt x="10676" y="-882"/>
                      <a:pt x="3550" y="-666"/>
                      <a:pt x="1052" y="4917"/>
                    </a:cubicBezTo>
                    <a:cubicBezTo>
                      <a:pt x="-1478" y="10531"/>
                      <a:pt x="836" y="16670"/>
                      <a:pt x="5000" y="20988"/>
                    </a:cubicBezTo>
                    <a:lnTo>
                      <a:pt x="5000" y="24751"/>
                    </a:lnTo>
                    <a:lnTo>
                      <a:pt x="15426" y="24751"/>
                    </a:lnTo>
                  </a:path>
                </a:pathLst>
              </a:custGeom>
              <a:noFill/>
              <a:ln w="28575" cap="rnd">
                <a:solidFill>
                  <a:srgbClr val="0E73B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52" name="Полилиния: фигура 823">
                <a:extLst>
                  <a:ext uri="{FF2B5EF4-FFF2-40B4-BE49-F238E27FC236}">
                    <a16:creationId xmlns="" xmlns:a16="http://schemas.microsoft.com/office/drawing/2014/main" id="{96A652F6-CC69-47FF-B647-9863D9E5B77C}"/>
                  </a:ext>
                </a:extLst>
              </p:cNvPr>
              <p:cNvSpPr/>
              <p:nvPr/>
            </p:nvSpPr>
            <p:spPr>
              <a:xfrm>
                <a:off x="299420" y="3861321"/>
                <a:ext cx="15425" cy="24751"/>
              </a:xfrm>
              <a:custGeom>
                <a:avLst/>
                <a:gdLst>
                  <a:gd name="connsiteX0" fmla="*/ 0 w 15425"/>
                  <a:gd name="connsiteY0" fmla="*/ 1247 h 24751"/>
                  <a:gd name="connsiteX1" fmla="*/ 14374 w 15425"/>
                  <a:gd name="connsiteY1" fmla="*/ 4917 h 24751"/>
                  <a:gd name="connsiteX2" fmla="*/ 10426 w 15425"/>
                  <a:gd name="connsiteY2" fmla="*/ 20988 h 24751"/>
                  <a:gd name="connsiteX3" fmla="*/ 10426 w 15425"/>
                  <a:gd name="connsiteY3" fmla="*/ 24751 h 24751"/>
                  <a:gd name="connsiteX4" fmla="*/ 0 w 15425"/>
                  <a:gd name="connsiteY4" fmla="*/ 24751 h 2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5" h="24751">
                    <a:moveTo>
                      <a:pt x="0" y="1247"/>
                    </a:moveTo>
                    <a:cubicBezTo>
                      <a:pt x="4750" y="-882"/>
                      <a:pt x="11876" y="-666"/>
                      <a:pt x="14374" y="4917"/>
                    </a:cubicBezTo>
                    <a:cubicBezTo>
                      <a:pt x="16904" y="10531"/>
                      <a:pt x="14590" y="16670"/>
                      <a:pt x="10426" y="20988"/>
                    </a:cubicBezTo>
                    <a:lnTo>
                      <a:pt x="10426" y="24751"/>
                    </a:lnTo>
                    <a:lnTo>
                      <a:pt x="0" y="24751"/>
                    </a:lnTo>
                  </a:path>
                </a:pathLst>
              </a:custGeom>
              <a:noFill/>
              <a:ln w="28575" cap="rnd">
                <a:solidFill>
                  <a:srgbClr val="0E73B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10823865" y="5694201"/>
            <a:ext cx="1212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Амбросов 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Игоревич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419" y="41146"/>
            <a:ext cx="104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9040" y="5348723"/>
            <a:ext cx="92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223-ФЗ</a:t>
            </a:r>
            <a:endParaRPr lang="ru-RU" i="1" dirty="0">
              <a:solidFill>
                <a:srgbClr val="0070C0"/>
              </a:solidFill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3D31E89D-B7A3-4435-A364-ED5B3AF1199F}"/>
              </a:ext>
            </a:extLst>
          </p:cNvPr>
          <p:cNvGrpSpPr/>
          <p:nvPr/>
        </p:nvGrpSpPr>
        <p:grpSpPr>
          <a:xfrm>
            <a:off x="7279785" y="4788358"/>
            <a:ext cx="508012" cy="577288"/>
            <a:chOff x="1320598" y="5830970"/>
            <a:chExt cx="205991" cy="230946"/>
          </a:xfrm>
        </p:grpSpPr>
        <p:sp>
          <p:nvSpPr>
            <p:cNvPr id="82" name="Полилиния: фигура 824">
              <a:extLst>
                <a:ext uri="{FF2B5EF4-FFF2-40B4-BE49-F238E27FC236}">
                  <a16:creationId xmlns="" xmlns:a16="http://schemas.microsoft.com/office/drawing/2014/main" id="{231C1737-8F69-47B4-8909-2A3E5F2E896E}"/>
                </a:ext>
              </a:extLst>
            </p:cNvPr>
            <p:cNvSpPr/>
            <p:nvPr/>
          </p:nvSpPr>
          <p:spPr>
            <a:xfrm>
              <a:off x="1503047" y="5843133"/>
              <a:ext cx="12006" cy="207975"/>
            </a:xfrm>
            <a:custGeom>
              <a:avLst/>
              <a:gdLst>
                <a:gd name="connsiteX0" fmla="*/ 0 w 7094"/>
                <a:gd name="connsiteY0" fmla="*/ 0 h 122889"/>
                <a:gd name="connsiteX1" fmla="*/ 7095 w 7094"/>
                <a:gd name="connsiteY1" fmla="*/ 0 h 122889"/>
                <a:gd name="connsiteX2" fmla="*/ 7095 w 7094"/>
                <a:gd name="connsiteY2" fmla="*/ 122890 h 122889"/>
                <a:gd name="connsiteX3" fmla="*/ 0 w 7094"/>
                <a:gd name="connsiteY3" fmla="*/ 122890 h 12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94" h="122889">
                  <a:moveTo>
                    <a:pt x="0" y="0"/>
                  </a:moveTo>
                  <a:lnTo>
                    <a:pt x="7095" y="0"/>
                  </a:lnTo>
                  <a:lnTo>
                    <a:pt x="7095" y="122890"/>
                  </a:lnTo>
                  <a:lnTo>
                    <a:pt x="0" y="122890"/>
                  </a:lnTo>
                </a:path>
              </a:pathLst>
            </a:custGeom>
            <a:noFill/>
            <a:ln w="2312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5">
              <a:extLst>
                <a:ext uri="{FF2B5EF4-FFF2-40B4-BE49-F238E27FC236}">
                  <a16:creationId xmlns="" xmlns:a16="http://schemas.microsoft.com/office/drawing/2014/main" id="{3A4CA5D2-C53A-4AAF-B7E8-E8A3B0B9097A}"/>
                </a:ext>
              </a:extLst>
            </p:cNvPr>
            <p:cNvSpPr/>
            <p:nvPr/>
          </p:nvSpPr>
          <p:spPr>
            <a:xfrm>
              <a:off x="1320598" y="5831023"/>
              <a:ext cx="182449" cy="230893"/>
            </a:xfrm>
            <a:custGeom>
              <a:avLst/>
              <a:gdLst>
                <a:gd name="connsiteX0" fmla="*/ 104043 w 107806"/>
                <a:gd name="connsiteY0" fmla="*/ 136431 h 136431"/>
                <a:gd name="connsiteX1" fmla="*/ 3763 w 107806"/>
                <a:gd name="connsiteY1" fmla="*/ 136431 h 136431"/>
                <a:gd name="connsiteX2" fmla="*/ 0 w 107806"/>
                <a:gd name="connsiteY2" fmla="*/ 132668 h 136431"/>
                <a:gd name="connsiteX3" fmla="*/ 0 w 107806"/>
                <a:gd name="connsiteY3" fmla="*/ 3763 h 136431"/>
                <a:gd name="connsiteX4" fmla="*/ 3763 w 107806"/>
                <a:gd name="connsiteY4" fmla="*/ 0 h 136431"/>
                <a:gd name="connsiteX5" fmla="*/ 104043 w 107806"/>
                <a:gd name="connsiteY5" fmla="*/ 0 h 136431"/>
                <a:gd name="connsiteX6" fmla="*/ 107806 w 107806"/>
                <a:gd name="connsiteY6" fmla="*/ 3763 h 136431"/>
                <a:gd name="connsiteX7" fmla="*/ 107806 w 107806"/>
                <a:gd name="connsiteY7" fmla="*/ 132668 h 136431"/>
                <a:gd name="connsiteX8" fmla="*/ 104043 w 107806"/>
                <a:gd name="connsiteY8" fmla="*/ 136431 h 1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06" h="136431">
                  <a:moveTo>
                    <a:pt x="104043" y="136431"/>
                  </a:moveTo>
                  <a:lnTo>
                    <a:pt x="3763" y="136431"/>
                  </a:lnTo>
                  <a:cubicBezTo>
                    <a:pt x="1697" y="136431"/>
                    <a:pt x="0" y="134734"/>
                    <a:pt x="0" y="132668"/>
                  </a:cubicBezTo>
                  <a:lnTo>
                    <a:pt x="0" y="3763"/>
                  </a:lnTo>
                  <a:cubicBezTo>
                    <a:pt x="0" y="1696"/>
                    <a:pt x="1697" y="0"/>
                    <a:pt x="3763" y="0"/>
                  </a:cubicBezTo>
                  <a:lnTo>
                    <a:pt x="104043" y="0"/>
                  </a:lnTo>
                  <a:cubicBezTo>
                    <a:pt x="106110" y="0"/>
                    <a:pt x="107806" y="1696"/>
                    <a:pt x="107806" y="3763"/>
                  </a:cubicBezTo>
                  <a:lnTo>
                    <a:pt x="107806" y="132668"/>
                  </a:lnTo>
                  <a:cubicBezTo>
                    <a:pt x="107806" y="134734"/>
                    <a:pt x="106110" y="136431"/>
                    <a:pt x="104043" y="136431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26">
              <a:extLst>
                <a:ext uri="{FF2B5EF4-FFF2-40B4-BE49-F238E27FC236}">
                  <a16:creationId xmlns="" xmlns:a16="http://schemas.microsoft.com/office/drawing/2014/main" id="{363B320A-9D4B-4163-9833-EB906B78A218}"/>
                </a:ext>
              </a:extLst>
            </p:cNvPr>
            <p:cNvSpPr/>
            <p:nvPr/>
          </p:nvSpPr>
          <p:spPr>
            <a:xfrm>
              <a:off x="1473604" y="5830970"/>
              <a:ext cx="52985" cy="230893"/>
            </a:xfrm>
            <a:custGeom>
              <a:avLst/>
              <a:gdLst>
                <a:gd name="connsiteX0" fmla="*/ 3701 w 31308"/>
                <a:gd name="connsiteY0" fmla="*/ 0 h 136431"/>
                <a:gd name="connsiteX1" fmla="*/ 27545 w 31308"/>
                <a:gd name="connsiteY1" fmla="*/ 0 h 136431"/>
                <a:gd name="connsiteX2" fmla="*/ 31309 w 31308"/>
                <a:gd name="connsiteY2" fmla="*/ 3763 h 136431"/>
                <a:gd name="connsiteX3" fmla="*/ 31309 w 31308"/>
                <a:gd name="connsiteY3" fmla="*/ 132668 h 136431"/>
                <a:gd name="connsiteX4" fmla="*/ 27545 w 31308"/>
                <a:gd name="connsiteY4" fmla="*/ 136431 h 136431"/>
                <a:gd name="connsiteX5" fmla="*/ 0 w 31308"/>
                <a:gd name="connsiteY5" fmla="*/ 136431 h 1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08" h="136431">
                  <a:moveTo>
                    <a:pt x="3701" y="0"/>
                  </a:moveTo>
                  <a:lnTo>
                    <a:pt x="27545" y="0"/>
                  </a:lnTo>
                  <a:cubicBezTo>
                    <a:pt x="29612" y="0"/>
                    <a:pt x="31309" y="1696"/>
                    <a:pt x="31309" y="3763"/>
                  </a:cubicBezTo>
                  <a:lnTo>
                    <a:pt x="31309" y="132668"/>
                  </a:lnTo>
                  <a:cubicBezTo>
                    <a:pt x="31309" y="134734"/>
                    <a:pt x="29612" y="136431"/>
                    <a:pt x="27545" y="136431"/>
                  </a:cubicBezTo>
                  <a:lnTo>
                    <a:pt x="0" y="136431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27">
              <a:extLst>
                <a:ext uri="{FF2B5EF4-FFF2-40B4-BE49-F238E27FC236}">
                  <a16:creationId xmlns="" xmlns:a16="http://schemas.microsoft.com/office/drawing/2014/main" id="{5C6BE95C-7D9A-4D30-A930-4878548C3BDD}"/>
                </a:ext>
              </a:extLst>
            </p:cNvPr>
            <p:cNvSpPr/>
            <p:nvPr/>
          </p:nvSpPr>
          <p:spPr>
            <a:xfrm>
              <a:off x="1370242" y="5873515"/>
              <a:ext cx="84934" cy="97879"/>
            </a:xfrm>
            <a:custGeom>
              <a:avLst/>
              <a:gdLst>
                <a:gd name="connsiteX0" fmla="*/ 25078 w 50186"/>
                <a:gd name="connsiteY0" fmla="*/ 0 h 57835"/>
                <a:gd name="connsiteX1" fmla="*/ 0 w 50186"/>
                <a:gd name="connsiteY1" fmla="*/ 0 h 57835"/>
                <a:gd name="connsiteX2" fmla="*/ 0 w 50186"/>
                <a:gd name="connsiteY2" fmla="*/ 46084 h 57835"/>
                <a:gd name="connsiteX3" fmla="*/ 7526 w 50186"/>
                <a:gd name="connsiteY3" fmla="*/ 53980 h 57835"/>
                <a:gd name="connsiteX4" fmla="*/ 19217 w 50186"/>
                <a:gd name="connsiteY4" fmla="*/ 53980 h 57835"/>
                <a:gd name="connsiteX5" fmla="*/ 25109 w 50186"/>
                <a:gd name="connsiteY5" fmla="*/ 57836 h 57835"/>
                <a:gd name="connsiteX6" fmla="*/ 30969 w 50186"/>
                <a:gd name="connsiteY6" fmla="*/ 53980 h 57835"/>
                <a:gd name="connsiteX7" fmla="*/ 42660 w 50186"/>
                <a:gd name="connsiteY7" fmla="*/ 53980 h 57835"/>
                <a:gd name="connsiteX8" fmla="*/ 50186 w 50186"/>
                <a:gd name="connsiteY8" fmla="*/ 46084 h 57835"/>
                <a:gd name="connsiteX9" fmla="*/ 50186 w 50186"/>
                <a:gd name="connsiteY9" fmla="*/ 0 h 57835"/>
                <a:gd name="connsiteX10" fmla="*/ 25078 w 50186"/>
                <a:gd name="connsiteY10" fmla="*/ 0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186" h="57835">
                  <a:moveTo>
                    <a:pt x="25078" y="0"/>
                  </a:moveTo>
                  <a:lnTo>
                    <a:pt x="0" y="0"/>
                  </a:lnTo>
                  <a:lnTo>
                    <a:pt x="0" y="46084"/>
                  </a:lnTo>
                  <a:cubicBezTo>
                    <a:pt x="0" y="52747"/>
                    <a:pt x="1727" y="54042"/>
                    <a:pt x="7526" y="53980"/>
                  </a:cubicBezTo>
                  <a:lnTo>
                    <a:pt x="19217" y="53980"/>
                  </a:lnTo>
                  <a:cubicBezTo>
                    <a:pt x="22425" y="54011"/>
                    <a:pt x="24121" y="55399"/>
                    <a:pt x="25109" y="57836"/>
                  </a:cubicBezTo>
                  <a:cubicBezTo>
                    <a:pt x="26065" y="55399"/>
                    <a:pt x="27761" y="54011"/>
                    <a:pt x="30969" y="53980"/>
                  </a:cubicBezTo>
                  <a:lnTo>
                    <a:pt x="42660" y="53980"/>
                  </a:lnTo>
                  <a:cubicBezTo>
                    <a:pt x="48459" y="54042"/>
                    <a:pt x="50186" y="52747"/>
                    <a:pt x="50186" y="46084"/>
                  </a:cubicBezTo>
                  <a:lnTo>
                    <a:pt x="50186" y="0"/>
                  </a:lnTo>
                  <a:lnTo>
                    <a:pt x="25078" y="0"/>
                  </a:lnTo>
                  <a:close/>
                </a:path>
              </a:pathLst>
            </a:custGeom>
            <a:noFill/>
            <a:ln w="2312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01125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487"/>
            <a:ext cx="11796665" cy="75651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практика по ППрРФ от 03.12.2020 №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86667"/>
            <a:ext cx="12192000" cy="5971333"/>
          </a:xfrm>
        </p:spPr>
        <p:txBody>
          <a:bodyPr>
            <a:normAutofit lnSpcReduction="10000"/>
          </a:bodyPr>
          <a:lstStyle/>
          <a:p>
            <a:pPr marL="0" indent="72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 закупку бульдозеров и составил техническое задание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что по техническим характеристикам документации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 соответствовал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один товар единственного китайского производителя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Комиссия УФАС установила, что минимальная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закупок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бульдозеров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(ОКПД2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28.92.21) российского происхождения по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ППрРФ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03.12.2020 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сложившихся обстоятельствах доля закупки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 иностранного происхождения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не более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10%.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 закупок заказчика, размещенным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закупок, приобретение бульдозеров в 2021 году,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оспариваемой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не планируется. Комиссия УФАС признала заказчика нарушившим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ч. 8 ст. 3 Закона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223-ФЗ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выдала заказчику предписание по устранению выявленных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нарушений*.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*решение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Федеральной антимонопольной службы по Сахалинской области от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25.03.2021 № 065/07/3-168/2021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618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376E3C98-C514-4121-9BC3-26D3A8FC9718}"/>
              </a:ext>
            </a:extLst>
          </p:cNvPr>
          <p:cNvGrpSpPr/>
          <p:nvPr/>
        </p:nvGrpSpPr>
        <p:grpSpPr>
          <a:xfrm>
            <a:off x="83975" y="815823"/>
            <a:ext cx="783771" cy="781421"/>
            <a:chOff x="2217338" y="5804472"/>
            <a:chExt cx="251596" cy="256242"/>
          </a:xfrm>
        </p:grpSpPr>
        <p:sp>
          <p:nvSpPr>
            <p:cNvPr id="14" name="Полилиния: фигура 838">
              <a:extLst>
                <a:ext uri="{FF2B5EF4-FFF2-40B4-BE49-F238E27FC236}">
                  <a16:creationId xmlns="" xmlns:a16="http://schemas.microsoft.com/office/drawing/2014/main" id="{950869A8-2DC0-4CAF-A7BF-892ABA036C41}"/>
                </a:ext>
              </a:extLst>
            </p:cNvPr>
            <p:cNvSpPr/>
            <p:nvPr/>
          </p:nvSpPr>
          <p:spPr>
            <a:xfrm>
              <a:off x="2233470" y="6009765"/>
              <a:ext cx="146376" cy="21194"/>
            </a:xfrm>
            <a:custGeom>
              <a:avLst/>
              <a:gdLst>
                <a:gd name="connsiteX0" fmla="*/ 86492 w 86491"/>
                <a:gd name="connsiteY0" fmla="*/ 12523 h 12523"/>
                <a:gd name="connsiteX1" fmla="*/ 86492 w 86491"/>
                <a:gd name="connsiteY1" fmla="*/ 9685 h 12523"/>
                <a:gd name="connsiteX2" fmla="*/ 76806 w 86491"/>
                <a:gd name="connsiteY2" fmla="*/ 0 h 12523"/>
                <a:gd name="connsiteX3" fmla="*/ 9686 w 86491"/>
                <a:gd name="connsiteY3" fmla="*/ 0 h 12523"/>
                <a:gd name="connsiteX4" fmla="*/ 0 w 86491"/>
                <a:gd name="connsiteY4" fmla="*/ 9685 h 12523"/>
                <a:gd name="connsiteX5" fmla="*/ 0 w 86491"/>
                <a:gd name="connsiteY5" fmla="*/ 12523 h 12523"/>
                <a:gd name="connsiteX6" fmla="*/ 86492 w 86491"/>
                <a:gd name="connsiteY6" fmla="*/ 12523 h 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91" h="12523">
                  <a:moveTo>
                    <a:pt x="86492" y="12523"/>
                  </a:moveTo>
                  <a:lnTo>
                    <a:pt x="86492" y="9685"/>
                  </a:lnTo>
                  <a:cubicBezTo>
                    <a:pt x="86492" y="4349"/>
                    <a:pt x="82142" y="0"/>
                    <a:pt x="76806" y="0"/>
                  </a:cubicBezTo>
                  <a:lnTo>
                    <a:pt x="9686" y="0"/>
                  </a:lnTo>
                  <a:cubicBezTo>
                    <a:pt x="4349" y="0"/>
                    <a:pt x="0" y="4349"/>
                    <a:pt x="0" y="9685"/>
                  </a:cubicBezTo>
                  <a:lnTo>
                    <a:pt x="0" y="12523"/>
                  </a:lnTo>
                  <a:lnTo>
                    <a:pt x="86492" y="12523"/>
                  </a:lnTo>
                  <a:close/>
                </a:path>
              </a:pathLst>
            </a:custGeom>
            <a:noFill/>
            <a:ln w="2312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839">
              <a:extLst>
                <a:ext uri="{FF2B5EF4-FFF2-40B4-BE49-F238E27FC236}">
                  <a16:creationId xmlns="" xmlns:a16="http://schemas.microsoft.com/office/drawing/2014/main" id="{1AFC087A-7264-4A4A-B214-EFB23F737065}"/>
                </a:ext>
              </a:extLst>
            </p:cNvPr>
            <p:cNvSpPr/>
            <p:nvPr/>
          </p:nvSpPr>
          <p:spPr>
            <a:xfrm>
              <a:off x="2217338" y="6030906"/>
              <a:ext cx="180047" cy="29808"/>
            </a:xfrm>
            <a:custGeom>
              <a:avLst/>
              <a:gdLst>
                <a:gd name="connsiteX0" fmla="*/ 103981 w 106387"/>
                <a:gd name="connsiteY0" fmla="*/ 17613 h 17613"/>
                <a:gd name="connsiteX1" fmla="*/ 2406 w 106387"/>
                <a:gd name="connsiteY1" fmla="*/ 17613 h 17613"/>
                <a:gd name="connsiteX2" fmla="*/ 0 w 106387"/>
                <a:gd name="connsiteY2" fmla="*/ 15207 h 17613"/>
                <a:gd name="connsiteX3" fmla="*/ 0 w 106387"/>
                <a:gd name="connsiteY3" fmla="*/ 2406 h 17613"/>
                <a:gd name="connsiteX4" fmla="*/ 2406 w 106387"/>
                <a:gd name="connsiteY4" fmla="*/ 0 h 17613"/>
                <a:gd name="connsiteX5" fmla="*/ 103981 w 106387"/>
                <a:gd name="connsiteY5" fmla="*/ 0 h 17613"/>
                <a:gd name="connsiteX6" fmla="*/ 106387 w 106387"/>
                <a:gd name="connsiteY6" fmla="*/ 2406 h 17613"/>
                <a:gd name="connsiteX7" fmla="*/ 106387 w 106387"/>
                <a:gd name="connsiteY7" fmla="*/ 15207 h 17613"/>
                <a:gd name="connsiteX8" fmla="*/ 103981 w 106387"/>
                <a:gd name="connsiteY8" fmla="*/ 17613 h 1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87" h="17613">
                  <a:moveTo>
                    <a:pt x="103981" y="17613"/>
                  </a:moveTo>
                  <a:lnTo>
                    <a:pt x="2406" y="17613"/>
                  </a:lnTo>
                  <a:cubicBezTo>
                    <a:pt x="1080" y="17613"/>
                    <a:pt x="0" y="16533"/>
                    <a:pt x="0" y="15207"/>
                  </a:cubicBezTo>
                  <a:lnTo>
                    <a:pt x="0" y="2406"/>
                  </a:lnTo>
                  <a:cubicBezTo>
                    <a:pt x="0" y="1080"/>
                    <a:pt x="1080" y="0"/>
                    <a:pt x="2406" y="0"/>
                  </a:cubicBezTo>
                  <a:lnTo>
                    <a:pt x="103981" y="0"/>
                  </a:lnTo>
                  <a:cubicBezTo>
                    <a:pt x="105308" y="0"/>
                    <a:pt x="106387" y="1080"/>
                    <a:pt x="106387" y="2406"/>
                  </a:cubicBezTo>
                  <a:lnTo>
                    <a:pt x="106387" y="15207"/>
                  </a:lnTo>
                  <a:cubicBezTo>
                    <a:pt x="106387" y="16533"/>
                    <a:pt x="105308" y="17613"/>
                    <a:pt x="103981" y="17613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840">
              <a:extLst>
                <a:ext uri="{FF2B5EF4-FFF2-40B4-BE49-F238E27FC236}">
                  <a16:creationId xmlns="" xmlns:a16="http://schemas.microsoft.com/office/drawing/2014/main" id="{5624FEAE-557C-4503-A357-A12392D7011B}"/>
                </a:ext>
              </a:extLst>
            </p:cNvPr>
            <p:cNvSpPr/>
            <p:nvPr/>
          </p:nvSpPr>
          <p:spPr>
            <a:xfrm>
              <a:off x="2243201" y="5891860"/>
              <a:ext cx="73771" cy="65471"/>
            </a:xfrm>
            <a:custGeom>
              <a:avLst/>
              <a:gdLst>
                <a:gd name="connsiteX0" fmla="*/ 43017 w 43590"/>
                <a:gd name="connsiteY0" fmla="*/ 28458 h 38686"/>
                <a:gd name="connsiteX1" fmla="*/ 35892 w 43590"/>
                <a:gd name="connsiteY1" fmla="*/ 37619 h 38686"/>
                <a:gd name="connsiteX2" fmla="*/ 32036 w 43590"/>
                <a:gd name="connsiteY2" fmla="*/ 38113 h 38686"/>
                <a:gd name="connsiteX3" fmla="*/ 1067 w 43590"/>
                <a:gd name="connsiteY3" fmla="*/ 14084 h 38686"/>
                <a:gd name="connsiteX4" fmla="*/ 573 w 43590"/>
                <a:gd name="connsiteY4" fmla="*/ 10228 h 38686"/>
                <a:gd name="connsiteX5" fmla="*/ 7699 w 43590"/>
                <a:gd name="connsiteY5" fmla="*/ 1067 h 38686"/>
                <a:gd name="connsiteX6" fmla="*/ 11555 w 43590"/>
                <a:gd name="connsiteY6" fmla="*/ 573 h 38686"/>
                <a:gd name="connsiteX7" fmla="*/ 42524 w 43590"/>
                <a:gd name="connsiteY7" fmla="*/ 24602 h 38686"/>
                <a:gd name="connsiteX8" fmla="*/ 43017 w 43590"/>
                <a:gd name="connsiteY8" fmla="*/ 28458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90" h="38686">
                  <a:moveTo>
                    <a:pt x="43017" y="28458"/>
                  </a:moveTo>
                  <a:lnTo>
                    <a:pt x="35892" y="37619"/>
                  </a:lnTo>
                  <a:cubicBezTo>
                    <a:pt x="34967" y="38822"/>
                    <a:pt x="33239" y="39038"/>
                    <a:pt x="32036" y="38113"/>
                  </a:cubicBezTo>
                  <a:lnTo>
                    <a:pt x="1067" y="14084"/>
                  </a:lnTo>
                  <a:cubicBezTo>
                    <a:pt x="-136" y="13158"/>
                    <a:pt x="-352" y="11431"/>
                    <a:pt x="573" y="10228"/>
                  </a:cubicBezTo>
                  <a:lnTo>
                    <a:pt x="7699" y="1067"/>
                  </a:lnTo>
                  <a:cubicBezTo>
                    <a:pt x="8624" y="-136"/>
                    <a:pt x="10352" y="-352"/>
                    <a:pt x="11555" y="573"/>
                  </a:cubicBezTo>
                  <a:lnTo>
                    <a:pt x="42524" y="24602"/>
                  </a:lnTo>
                  <a:cubicBezTo>
                    <a:pt x="43727" y="25528"/>
                    <a:pt x="43943" y="27255"/>
                    <a:pt x="43017" y="28458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841">
              <a:extLst>
                <a:ext uri="{FF2B5EF4-FFF2-40B4-BE49-F238E27FC236}">
                  <a16:creationId xmlns="" xmlns:a16="http://schemas.microsoft.com/office/drawing/2014/main" id="{76E3BC08-FFF9-40FC-B02B-944169E7BBCB}"/>
                </a:ext>
              </a:extLst>
            </p:cNvPr>
            <p:cNvSpPr/>
            <p:nvPr/>
          </p:nvSpPr>
          <p:spPr>
            <a:xfrm>
              <a:off x="2310908" y="5804472"/>
              <a:ext cx="73810" cy="65471"/>
            </a:xfrm>
            <a:custGeom>
              <a:avLst/>
              <a:gdLst>
                <a:gd name="connsiteX0" fmla="*/ 43017 w 43613"/>
                <a:gd name="connsiteY0" fmla="*/ 28458 h 38686"/>
                <a:gd name="connsiteX1" fmla="*/ 35892 w 43613"/>
                <a:gd name="connsiteY1" fmla="*/ 37619 h 38686"/>
                <a:gd name="connsiteX2" fmla="*/ 32036 w 43613"/>
                <a:gd name="connsiteY2" fmla="*/ 38113 h 38686"/>
                <a:gd name="connsiteX3" fmla="*/ 1067 w 43613"/>
                <a:gd name="connsiteY3" fmla="*/ 14084 h 38686"/>
                <a:gd name="connsiteX4" fmla="*/ 573 w 43613"/>
                <a:gd name="connsiteY4" fmla="*/ 10228 h 38686"/>
                <a:gd name="connsiteX5" fmla="*/ 7699 w 43613"/>
                <a:gd name="connsiteY5" fmla="*/ 1067 h 38686"/>
                <a:gd name="connsiteX6" fmla="*/ 11555 w 43613"/>
                <a:gd name="connsiteY6" fmla="*/ 574 h 38686"/>
                <a:gd name="connsiteX7" fmla="*/ 42524 w 43613"/>
                <a:gd name="connsiteY7" fmla="*/ 24602 h 38686"/>
                <a:gd name="connsiteX8" fmla="*/ 43017 w 43613"/>
                <a:gd name="connsiteY8" fmla="*/ 28458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13" h="38686">
                  <a:moveTo>
                    <a:pt x="43017" y="28458"/>
                  </a:moveTo>
                  <a:lnTo>
                    <a:pt x="35892" y="37619"/>
                  </a:lnTo>
                  <a:cubicBezTo>
                    <a:pt x="34967" y="38822"/>
                    <a:pt x="33239" y="39038"/>
                    <a:pt x="32036" y="38113"/>
                  </a:cubicBezTo>
                  <a:lnTo>
                    <a:pt x="1067" y="14084"/>
                  </a:lnTo>
                  <a:cubicBezTo>
                    <a:pt x="-136" y="13158"/>
                    <a:pt x="-352" y="11431"/>
                    <a:pt x="573" y="10228"/>
                  </a:cubicBezTo>
                  <a:lnTo>
                    <a:pt x="7699" y="1067"/>
                  </a:lnTo>
                  <a:cubicBezTo>
                    <a:pt x="8624" y="-136"/>
                    <a:pt x="10352" y="-352"/>
                    <a:pt x="11555" y="574"/>
                  </a:cubicBezTo>
                  <a:lnTo>
                    <a:pt x="42524" y="24602"/>
                  </a:lnTo>
                  <a:cubicBezTo>
                    <a:pt x="43758" y="25528"/>
                    <a:pt x="43974" y="27255"/>
                    <a:pt x="43017" y="28458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842">
              <a:extLst>
                <a:ext uri="{FF2B5EF4-FFF2-40B4-BE49-F238E27FC236}">
                  <a16:creationId xmlns="" xmlns:a16="http://schemas.microsoft.com/office/drawing/2014/main" id="{D274C679-4589-4046-BA51-D33C32ABAC59}"/>
                </a:ext>
              </a:extLst>
            </p:cNvPr>
            <p:cNvSpPr/>
            <p:nvPr/>
          </p:nvSpPr>
          <p:spPr>
            <a:xfrm>
              <a:off x="2263225" y="5828724"/>
              <a:ext cx="49957" cy="64470"/>
            </a:xfrm>
            <a:custGeom>
              <a:avLst/>
              <a:gdLst>
                <a:gd name="connsiteX0" fmla="*/ 0 w 29519"/>
                <a:gd name="connsiteY0" fmla="*/ 38095 h 38094"/>
                <a:gd name="connsiteX1" fmla="*/ 29519 w 29519"/>
                <a:gd name="connsiteY1" fmla="*/ 0 h 3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19" h="38094">
                  <a:moveTo>
                    <a:pt x="0" y="38095"/>
                  </a:moveTo>
                  <a:cubicBezTo>
                    <a:pt x="13140" y="29242"/>
                    <a:pt x="23196" y="16811"/>
                    <a:pt x="29519" y="0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843">
              <a:extLst>
                <a:ext uri="{FF2B5EF4-FFF2-40B4-BE49-F238E27FC236}">
                  <a16:creationId xmlns="" xmlns:a16="http://schemas.microsoft.com/office/drawing/2014/main" id="{0C6F4ACA-92F4-4158-9551-DAA40855A527}"/>
                </a:ext>
              </a:extLst>
            </p:cNvPr>
            <p:cNvSpPr/>
            <p:nvPr/>
          </p:nvSpPr>
          <p:spPr>
            <a:xfrm>
              <a:off x="2314697" y="5868609"/>
              <a:ext cx="49957" cy="64470"/>
            </a:xfrm>
            <a:custGeom>
              <a:avLst/>
              <a:gdLst>
                <a:gd name="connsiteX0" fmla="*/ 29519 w 29519"/>
                <a:gd name="connsiteY0" fmla="*/ 0 h 38094"/>
                <a:gd name="connsiteX1" fmla="*/ 0 w 29519"/>
                <a:gd name="connsiteY1" fmla="*/ 38095 h 3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19" h="38094">
                  <a:moveTo>
                    <a:pt x="29519" y="0"/>
                  </a:moveTo>
                  <a:cubicBezTo>
                    <a:pt x="16379" y="8853"/>
                    <a:pt x="6323" y="21315"/>
                    <a:pt x="0" y="38095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844">
              <a:extLst>
                <a:ext uri="{FF2B5EF4-FFF2-40B4-BE49-F238E27FC236}">
                  <a16:creationId xmlns="" xmlns:a16="http://schemas.microsoft.com/office/drawing/2014/main" id="{799B1152-CD08-4362-9EC5-31EDF1DB0B4A}"/>
                </a:ext>
              </a:extLst>
            </p:cNvPr>
            <p:cNvSpPr/>
            <p:nvPr/>
          </p:nvSpPr>
          <p:spPr>
            <a:xfrm>
              <a:off x="2332603" y="5892830"/>
              <a:ext cx="136331" cy="111066"/>
            </a:xfrm>
            <a:custGeom>
              <a:avLst/>
              <a:gdLst>
                <a:gd name="connsiteX0" fmla="*/ 0 w 80556"/>
                <a:gd name="connsiteY0" fmla="*/ 6632 h 65627"/>
                <a:gd name="connsiteX1" fmla="*/ 66874 w 80556"/>
                <a:gd name="connsiteY1" fmla="*/ 63851 h 65627"/>
                <a:gd name="connsiteX2" fmla="*/ 78780 w 80556"/>
                <a:gd name="connsiteY2" fmla="*/ 62339 h 65627"/>
                <a:gd name="connsiteX3" fmla="*/ 77269 w 80556"/>
                <a:gd name="connsiteY3" fmla="*/ 50433 h 65627"/>
                <a:gd name="connsiteX4" fmla="*/ 5275 w 80556"/>
                <a:gd name="connsiteY4" fmla="*/ 0 h 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56" h="65627">
                  <a:moveTo>
                    <a:pt x="0" y="6632"/>
                  </a:moveTo>
                  <a:lnTo>
                    <a:pt x="66874" y="63851"/>
                  </a:lnTo>
                  <a:cubicBezTo>
                    <a:pt x="70575" y="66720"/>
                    <a:pt x="75912" y="66041"/>
                    <a:pt x="78780" y="62339"/>
                  </a:cubicBezTo>
                  <a:cubicBezTo>
                    <a:pt x="81649" y="58638"/>
                    <a:pt x="80970" y="53302"/>
                    <a:pt x="77269" y="50433"/>
                  </a:cubicBezTo>
                  <a:lnTo>
                    <a:pt x="5275" y="0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99258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487"/>
            <a:ext cx="11796665" cy="75651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практика по ППрРФ от 03.12.2020 №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8785"/>
            <a:ext cx="12192000" cy="6160969"/>
          </a:xfrm>
        </p:spPr>
        <p:txBody>
          <a:bodyPr>
            <a:normAutofit fontScale="92500" lnSpcReduction="20000"/>
          </a:bodyPr>
          <a:lstStyle/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Заказчик закупал фронтальный погрузчик, под требуемые технические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характеристики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документации о закупке подходил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один товар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единственного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китайского производителя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Участник пожаловался на ограничение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конкуренции,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выразившееся в намеренном ограничении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лишении их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предложить погрузчики других производителей с аналогичными характеристиками. Участник указывал также на нарушение заказчиком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ППрРФ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03.12.2020 № 2013, так как согласно прилагаемому перечню к данному постановлению, доля закупаемых фронтальных погрузчиков в 2021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50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 закупок заказчика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данное требование не соблюдается.  Комиссия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УФАС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рассмотрев дело, приняла сторону заказчика и указала, что заказчик действовал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Законом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223-ФЗ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своим положением о закупке.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российских товаров по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ППрРФ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03.12.2020 №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устанавливается </a:t>
            </a:r>
            <a:b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процентном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к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объему закупок товаров соответствующего вида, осуществленных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году и вступает в силу с 01 января 2021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положениям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ППрРФ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03.12.2020 № 2013 на дату подачи жалобы не определен годовой объем закупок товаров соответствующего вида, осуществленных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заказчиком</a:t>
            </a:r>
            <a:b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2021 году, так как отчетный период не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истек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*решение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Федеральной антимонопольной службы по Республике Саха   (Якутия) от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19.02.2021 №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014/07/3-192/2021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618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376E3C98-C514-4121-9BC3-26D3A8FC9718}"/>
              </a:ext>
            </a:extLst>
          </p:cNvPr>
          <p:cNvGrpSpPr/>
          <p:nvPr/>
        </p:nvGrpSpPr>
        <p:grpSpPr>
          <a:xfrm>
            <a:off x="74644" y="778785"/>
            <a:ext cx="783771" cy="781421"/>
            <a:chOff x="2217338" y="5804472"/>
            <a:chExt cx="251596" cy="256242"/>
          </a:xfrm>
        </p:grpSpPr>
        <p:sp>
          <p:nvSpPr>
            <p:cNvPr id="14" name="Полилиния: фигура 838">
              <a:extLst>
                <a:ext uri="{FF2B5EF4-FFF2-40B4-BE49-F238E27FC236}">
                  <a16:creationId xmlns="" xmlns:a16="http://schemas.microsoft.com/office/drawing/2014/main" id="{950869A8-2DC0-4CAF-A7BF-892ABA036C41}"/>
                </a:ext>
              </a:extLst>
            </p:cNvPr>
            <p:cNvSpPr/>
            <p:nvPr/>
          </p:nvSpPr>
          <p:spPr>
            <a:xfrm>
              <a:off x="2233470" y="6009765"/>
              <a:ext cx="146376" cy="21194"/>
            </a:xfrm>
            <a:custGeom>
              <a:avLst/>
              <a:gdLst>
                <a:gd name="connsiteX0" fmla="*/ 86492 w 86491"/>
                <a:gd name="connsiteY0" fmla="*/ 12523 h 12523"/>
                <a:gd name="connsiteX1" fmla="*/ 86492 w 86491"/>
                <a:gd name="connsiteY1" fmla="*/ 9685 h 12523"/>
                <a:gd name="connsiteX2" fmla="*/ 76806 w 86491"/>
                <a:gd name="connsiteY2" fmla="*/ 0 h 12523"/>
                <a:gd name="connsiteX3" fmla="*/ 9686 w 86491"/>
                <a:gd name="connsiteY3" fmla="*/ 0 h 12523"/>
                <a:gd name="connsiteX4" fmla="*/ 0 w 86491"/>
                <a:gd name="connsiteY4" fmla="*/ 9685 h 12523"/>
                <a:gd name="connsiteX5" fmla="*/ 0 w 86491"/>
                <a:gd name="connsiteY5" fmla="*/ 12523 h 12523"/>
                <a:gd name="connsiteX6" fmla="*/ 86492 w 86491"/>
                <a:gd name="connsiteY6" fmla="*/ 12523 h 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91" h="12523">
                  <a:moveTo>
                    <a:pt x="86492" y="12523"/>
                  </a:moveTo>
                  <a:lnTo>
                    <a:pt x="86492" y="9685"/>
                  </a:lnTo>
                  <a:cubicBezTo>
                    <a:pt x="86492" y="4349"/>
                    <a:pt x="82142" y="0"/>
                    <a:pt x="76806" y="0"/>
                  </a:cubicBezTo>
                  <a:lnTo>
                    <a:pt x="9686" y="0"/>
                  </a:lnTo>
                  <a:cubicBezTo>
                    <a:pt x="4349" y="0"/>
                    <a:pt x="0" y="4349"/>
                    <a:pt x="0" y="9685"/>
                  </a:cubicBezTo>
                  <a:lnTo>
                    <a:pt x="0" y="12523"/>
                  </a:lnTo>
                  <a:lnTo>
                    <a:pt x="86492" y="12523"/>
                  </a:lnTo>
                  <a:close/>
                </a:path>
              </a:pathLst>
            </a:custGeom>
            <a:noFill/>
            <a:ln w="2312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839">
              <a:extLst>
                <a:ext uri="{FF2B5EF4-FFF2-40B4-BE49-F238E27FC236}">
                  <a16:creationId xmlns="" xmlns:a16="http://schemas.microsoft.com/office/drawing/2014/main" id="{1AFC087A-7264-4A4A-B214-EFB23F737065}"/>
                </a:ext>
              </a:extLst>
            </p:cNvPr>
            <p:cNvSpPr/>
            <p:nvPr/>
          </p:nvSpPr>
          <p:spPr>
            <a:xfrm>
              <a:off x="2217338" y="6030906"/>
              <a:ext cx="180047" cy="29808"/>
            </a:xfrm>
            <a:custGeom>
              <a:avLst/>
              <a:gdLst>
                <a:gd name="connsiteX0" fmla="*/ 103981 w 106387"/>
                <a:gd name="connsiteY0" fmla="*/ 17613 h 17613"/>
                <a:gd name="connsiteX1" fmla="*/ 2406 w 106387"/>
                <a:gd name="connsiteY1" fmla="*/ 17613 h 17613"/>
                <a:gd name="connsiteX2" fmla="*/ 0 w 106387"/>
                <a:gd name="connsiteY2" fmla="*/ 15207 h 17613"/>
                <a:gd name="connsiteX3" fmla="*/ 0 w 106387"/>
                <a:gd name="connsiteY3" fmla="*/ 2406 h 17613"/>
                <a:gd name="connsiteX4" fmla="*/ 2406 w 106387"/>
                <a:gd name="connsiteY4" fmla="*/ 0 h 17613"/>
                <a:gd name="connsiteX5" fmla="*/ 103981 w 106387"/>
                <a:gd name="connsiteY5" fmla="*/ 0 h 17613"/>
                <a:gd name="connsiteX6" fmla="*/ 106387 w 106387"/>
                <a:gd name="connsiteY6" fmla="*/ 2406 h 17613"/>
                <a:gd name="connsiteX7" fmla="*/ 106387 w 106387"/>
                <a:gd name="connsiteY7" fmla="*/ 15207 h 17613"/>
                <a:gd name="connsiteX8" fmla="*/ 103981 w 106387"/>
                <a:gd name="connsiteY8" fmla="*/ 17613 h 1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87" h="17613">
                  <a:moveTo>
                    <a:pt x="103981" y="17613"/>
                  </a:moveTo>
                  <a:lnTo>
                    <a:pt x="2406" y="17613"/>
                  </a:lnTo>
                  <a:cubicBezTo>
                    <a:pt x="1080" y="17613"/>
                    <a:pt x="0" y="16533"/>
                    <a:pt x="0" y="15207"/>
                  </a:cubicBezTo>
                  <a:lnTo>
                    <a:pt x="0" y="2406"/>
                  </a:lnTo>
                  <a:cubicBezTo>
                    <a:pt x="0" y="1080"/>
                    <a:pt x="1080" y="0"/>
                    <a:pt x="2406" y="0"/>
                  </a:cubicBezTo>
                  <a:lnTo>
                    <a:pt x="103981" y="0"/>
                  </a:lnTo>
                  <a:cubicBezTo>
                    <a:pt x="105308" y="0"/>
                    <a:pt x="106387" y="1080"/>
                    <a:pt x="106387" y="2406"/>
                  </a:cubicBezTo>
                  <a:lnTo>
                    <a:pt x="106387" y="15207"/>
                  </a:lnTo>
                  <a:cubicBezTo>
                    <a:pt x="106387" y="16533"/>
                    <a:pt x="105308" y="17613"/>
                    <a:pt x="103981" y="17613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840">
              <a:extLst>
                <a:ext uri="{FF2B5EF4-FFF2-40B4-BE49-F238E27FC236}">
                  <a16:creationId xmlns="" xmlns:a16="http://schemas.microsoft.com/office/drawing/2014/main" id="{5624FEAE-557C-4503-A357-A12392D7011B}"/>
                </a:ext>
              </a:extLst>
            </p:cNvPr>
            <p:cNvSpPr/>
            <p:nvPr/>
          </p:nvSpPr>
          <p:spPr>
            <a:xfrm>
              <a:off x="2243201" y="5891860"/>
              <a:ext cx="73771" cy="65471"/>
            </a:xfrm>
            <a:custGeom>
              <a:avLst/>
              <a:gdLst>
                <a:gd name="connsiteX0" fmla="*/ 43017 w 43590"/>
                <a:gd name="connsiteY0" fmla="*/ 28458 h 38686"/>
                <a:gd name="connsiteX1" fmla="*/ 35892 w 43590"/>
                <a:gd name="connsiteY1" fmla="*/ 37619 h 38686"/>
                <a:gd name="connsiteX2" fmla="*/ 32036 w 43590"/>
                <a:gd name="connsiteY2" fmla="*/ 38113 h 38686"/>
                <a:gd name="connsiteX3" fmla="*/ 1067 w 43590"/>
                <a:gd name="connsiteY3" fmla="*/ 14084 h 38686"/>
                <a:gd name="connsiteX4" fmla="*/ 573 w 43590"/>
                <a:gd name="connsiteY4" fmla="*/ 10228 h 38686"/>
                <a:gd name="connsiteX5" fmla="*/ 7699 w 43590"/>
                <a:gd name="connsiteY5" fmla="*/ 1067 h 38686"/>
                <a:gd name="connsiteX6" fmla="*/ 11555 w 43590"/>
                <a:gd name="connsiteY6" fmla="*/ 573 h 38686"/>
                <a:gd name="connsiteX7" fmla="*/ 42524 w 43590"/>
                <a:gd name="connsiteY7" fmla="*/ 24602 h 38686"/>
                <a:gd name="connsiteX8" fmla="*/ 43017 w 43590"/>
                <a:gd name="connsiteY8" fmla="*/ 28458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90" h="38686">
                  <a:moveTo>
                    <a:pt x="43017" y="28458"/>
                  </a:moveTo>
                  <a:lnTo>
                    <a:pt x="35892" y="37619"/>
                  </a:lnTo>
                  <a:cubicBezTo>
                    <a:pt x="34967" y="38822"/>
                    <a:pt x="33239" y="39038"/>
                    <a:pt x="32036" y="38113"/>
                  </a:cubicBezTo>
                  <a:lnTo>
                    <a:pt x="1067" y="14084"/>
                  </a:lnTo>
                  <a:cubicBezTo>
                    <a:pt x="-136" y="13158"/>
                    <a:pt x="-352" y="11431"/>
                    <a:pt x="573" y="10228"/>
                  </a:cubicBezTo>
                  <a:lnTo>
                    <a:pt x="7699" y="1067"/>
                  </a:lnTo>
                  <a:cubicBezTo>
                    <a:pt x="8624" y="-136"/>
                    <a:pt x="10352" y="-352"/>
                    <a:pt x="11555" y="573"/>
                  </a:cubicBezTo>
                  <a:lnTo>
                    <a:pt x="42524" y="24602"/>
                  </a:lnTo>
                  <a:cubicBezTo>
                    <a:pt x="43727" y="25528"/>
                    <a:pt x="43943" y="27255"/>
                    <a:pt x="43017" y="28458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841">
              <a:extLst>
                <a:ext uri="{FF2B5EF4-FFF2-40B4-BE49-F238E27FC236}">
                  <a16:creationId xmlns="" xmlns:a16="http://schemas.microsoft.com/office/drawing/2014/main" id="{76E3BC08-FFF9-40FC-B02B-944169E7BBCB}"/>
                </a:ext>
              </a:extLst>
            </p:cNvPr>
            <p:cNvSpPr/>
            <p:nvPr/>
          </p:nvSpPr>
          <p:spPr>
            <a:xfrm>
              <a:off x="2310908" y="5804472"/>
              <a:ext cx="73810" cy="65471"/>
            </a:xfrm>
            <a:custGeom>
              <a:avLst/>
              <a:gdLst>
                <a:gd name="connsiteX0" fmla="*/ 43017 w 43613"/>
                <a:gd name="connsiteY0" fmla="*/ 28458 h 38686"/>
                <a:gd name="connsiteX1" fmla="*/ 35892 w 43613"/>
                <a:gd name="connsiteY1" fmla="*/ 37619 h 38686"/>
                <a:gd name="connsiteX2" fmla="*/ 32036 w 43613"/>
                <a:gd name="connsiteY2" fmla="*/ 38113 h 38686"/>
                <a:gd name="connsiteX3" fmla="*/ 1067 w 43613"/>
                <a:gd name="connsiteY3" fmla="*/ 14084 h 38686"/>
                <a:gd name="connsiteX4" fmla="*/ 573 w 43613"/>
                <a:gd name="connsiteY4" fmla="*/ 10228 h 38686"/>
                <a:gd name="connsiteX5" fmla="*/ 7699 w 43613"/>
                <a:gd name="connsiteY5" fmla="*/ 1067 h 38686"/>
                <a:gd name="connsiteX6" fmla="*/ 11555 w 43613"/>
                <a:gd name="connsiteY6" fmla="*/ 574 h 38686"/>
                <a:gd name="connsiteX7" fmla="*/ 42524 w 43613"/>
                <a:gd name="connsiteY7" fmla="*/ 24602 h 38686"/>
                <a:gd name="connsiteX8" fmla="*/ 43017 w 43613"/>
                <a:gd name="connsiteY8" fmla="*/ 28458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13" h="38686">
                  <a:moveTo>
                    <a:pt x="43017" y="28458"/>
                  </a:moveTo>
                  <a:lnTo>
                    <a:pt x="35892" y="37619"/>
                  </a:lnTo>
                  <a:cubicBezTo>
                    <a:pt x="34967" y="38822"/>
                    <a:pt x="33239" y="39038"/>
                    <a:pt x="32036" y="38113"/>
                  </a:cubicBezTo>
                  <a:lnTo>
                    <a:pt x="1067" y="14084"/>
                  </a:lnTo>
                  <a:cubicBezTo>
                    <a:pt x="-136" y="13158"/>
                    <a:pt x="-352" y="11431"/>
                    <a:pt x="573" y="10228"/>
                  </a:cubicBezTo>
                  <a:lnTo>
                    <a:pt x="7699" y="1067"/>
                  </a:lnTo>
                  <a:cubicBezTo>
                    <a:pt x="8624" y="-136"/>
                    <a:pt x="10352" y="-352"/>
                    <a:pt x="11555" y="574"/>
                  </a:cubicBezTo>
                  <a:lnTo>
                    <a:pt x="42524" y="24602"/>
                  </a:lnTo>
                  <a:cubicBezTo>
                    <a:pt x="43758" y="25528"/>
                    <a:pt x="43974" y="27255"/>
                    <a:pt x="43017" y="28458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842">
              <a:extLst>
                <a:ext uri="{FF2B5EF4-FFF2-40B4-BE49-F238E27FC236}">
                  <a16:creationId xmlns="" xmlns:a16="http://schemas.microsoft.com/office/drawing/2014/main" id="{D274C679-4589-4046-BA51-D33C32ABAC59}"/>
                </a:ext>
              </a:extLst>
            </p:cNvPr>
            <p:cNvSpPr/>
            <p:nvPr/>
          </p:nvSpPr>
          <p:spPr>
            <a:xfrm>
              <a:off x="2263225" y="5828724"/>
              <a:ext cx="49957" cy="64470"/>
            </a:xfrm>
            <a:custGeom>
              <a:avLst/>
              <a:gdLst>
                <a:gd name="connsiteX0" fmla="*/ 0 w 29519"/>
                <a:gd name="connsiteY0" fmla="*/ 38095 h 38094"/>
                <a:gd name="connsiteX1" fmla="*/ 29519 w 29519"/>
                <a:gd name="connsiteY1" fmla="*/ 0 h 3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19" h="38094">
                  <a:moveTo>
                    <a:pt x="0" y="38095"/>
                  </a:moveTo>
                  <a:cubicBezTo>
                    <a:pt x="13140" y="29242"/>
                    <a:pt x="23196" y="16811"/>
                    <a:pt x="29519" y="0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843">
              <a:extLst>
                <a:ext uri="{FF2B5EF4-FFF2-40B4-BE49-F238E27FC236}">
                  <a16:creationId xmlns="" xmlns:a16="http://schemas.microsoft.com/office/drawing/2014/main" id="{0C6F4ACA-92F4-4158-9551-DAA40855A527}"/>
                </a:ext>
              </a:extLst>
            </p:cNvPr>
            <p:cNvSpPr/>
            <p:nvPr/>
          </p:nvSpPr>
          <p:spPr>
            <a:xfrm>
              <a:off x="2314697" y="5868609"/>
              <a:ext cx="49957" cy="64470"/>
            </a:xfrm>
            <a:custGeom>
              <a:avLst/>
              <a:gdLst>
                <a:gd name="connsiteX0" fmla="*/ 29519 w 29519"/>
                <a:gd name="connsiteY0" fmla="*/ 0 h 38094"/>
                <a:gd name="connsiteX1" fmla="*/ 0 w 29519"/>
                <a:gd name="connsiteY1" fmla="*/ 38095 h 3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19" h="38094">
                  <a:moveTo>
                    <a:pt x="29519" y="0"/>
                  </a:moveTo>
                  <a:cubicBezTo>
                    <a:pt x="16379" y="8853"/>
                    <a:pt x="6323" y="21315"/>
                    <a:pt x="0" y="38095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844">
              <a:extLst>
                <a:ext uri="{FF2B5EF4-FFF2-40B4-BE49-F238E27FC236}">
                  <a16:creationId xmlns="" xmlns:a16="http://schemas.microsoft.com/office/drawing/2014/main" id="{799B1152-CD08-4362-9EC5-31EDF1DB0B4A}"/>
                </a:ext>
              </a:extLst>
            </p:cNvPr>
            <p:cNvSpPr/>
            <p:nvPr/>
          </p:nvSpPr>
          <p:spPr>
            <a:xfrm>
              <a:off x="2332603" y="5892830"/>
              <a:ext cx="136331" cy="111066"/>
            </a:xfrm>
            <a:custGeom>
              <a:avLst/>
              <a:gdLst>
                <a:gd name="connsiteX0" fmla="*/ 0 w 80556"/>
                <a:gd name="connsiteY0" fmla="*/ 6632 h 65627"/>
                <a:gd name="connsiteX1" fmla="*/ 66874 w 80556"/>
                <a:gd name="connsiteY1" fmla="*/ 63851 h 65627"/>
                <a:gd name="connsiteX2" fmla="*/ 78780 w 80556"/>
                <a:gd name="connsiteY2" fmla="*/ 62339 h 65627"/>
                <a:gd name="connsiteX3" fmla="*/ 77269 w 80556"/>
                <a:gd name="connsiteY3" fmla="*/ 50433 h 65627"/>
                <a:gd name="connsiteX4" fmla="*/ 5275 w 80556"/>
                <a:gd name="connsiteY4" fmla="*/ 0 h 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56" h="65627">
                  <a:moveTo>
                    <a:pt x="0" y="6632"/>
                  </a:moveTo>
                  <a:lnTo>
                    <a:pt x="66874" y="63851"/>
                  </a:lnTo>
                  <a:cubicBezTo>
                    <a:pt x="70575" y="66720"/>
                    <a:pt x="75912" y="66041"/>
                    <a:pt x="78780" y="62339"/>
                  </a:cubicBezTo>
                  <a:cubicBezTo>
                    <a:pt x="81649" y="58638"/>
                    <a:pt x="80970" y="53302"/>
                    <a:pt x="77269" y="50433"/>
                  </a:cubicBezTo>
                  <a:lnTo>
                    <a:pt x="5275" y="0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56989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487"/>
            <a:ext cx="11796665" cy="75651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практика по ППрРФ от 03.12.2020 №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78785"/>
            <a:ext cx="12192000" cy="6160969"/>
          </a:xfrm>
        </p:spPr>
        <p:txBody>
          <a:bodyPr>
            <a:normAutofit fontScale="92500"/>
          </a:bodyPr>
          <a:lstStyle/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данном решении рассмотрена ситуация, возникшая при закупке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осветительного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оборудования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включенного в ЕРРРП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Участник закупки пожаловался,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что 	заказчик не установил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документации ограничение по 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ППрРФ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10.07.2019 № 878 и условия об отклонении всех заявок, содержащих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поставке радиоэлектронной продукции, включенной в перечень, происходящей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государств.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УФАС признало жалобу необоснованной, отметив: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конкурентных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в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нормами Закона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223-ФЗ,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спорное постановление (имеется в виду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ППрРФ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878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используется заказчиком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определения минимальной доли закупок товаров российского происхождения (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ППрРФ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03.12.2020 № 2013), при этом ограничения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закупки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накладываются, за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обязательного требования ко всем конкурентным процедурам, а именно декларации участником закупки в заявке наименования страны происхождения согласно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ППрРФ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16.09.2016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925*.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*решение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Федеральной антимонопольной службы по Москве от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06.04.2021</a:t>
            </a:r>
            <a:b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077/07/00-5225/2021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618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376E3C98-C514-4121-9BC3-26D3A8FC9718}"/>
              </a:ext>
            </a:extLst>
          </p:cNvPr>
          <p:cNvGrpSpPr/>
          <p:nvPr/>
        </p:nvGrpSpPr>
        <p:grpSpPr>
          <a:xfrm>
            <a:off x="65314" y="921149"/>
            <a:ext cx="783771" cy="781421"/>
            <a:chOff x="2217338" y="5804472"/>
            <a:chExt cx="251596" cy="256242"/>
          </a:xfrm>
        </p:grpSpPr>
        <p:sp>
          <p:nvSpPr>
            <p:cNvPr id="14" name="Полилиния: фигура 838">
              <a:extLst>
                <a:ext uri="{FF2B5EF4-FFF2-40B4-BE49-F238E27FC236}">
                  <a16:creationId xmlns="" xmlns:a16="http://schemas.microsoft.com/office/drawing/2014/main" id="{950869A8-2DC0-4CAF-A7BF-892ABA036C41}"/>
                </a:ext>
              </a:extLst>
            </p:cNvPr>
            <p:cNvSpPr/>
            <p:nvPr/>
          </p:nvSpPr>
          <p:spPr>
            <a:xfrm>
              <a:off x="2233470" y="6009765"/>
              <a:ext cx="146376" cy="21194"/>
            </a:xfrm>
            <a:custGeom>
              <a:avLst/>
              <a:gdLst>
                <a:gd name="connsiteX0" fmla="*/ 86492 w 86491"/>
                <a:gd name="connsiteY0" fmla="*/ 12523 h 12523"/>
                <a:gd name="connsiteX1" fmla="*/ 86492 w 86491"/>
                <a:gd name="connsiteY1" fmla="*/ 9685 h 12523"/>
                <a:gd name="connsiteX2" fmla="*/ 76806 w 86491"/>
                <a:gd name="connsiteY2" fmla="*/ 0 h 12523"/>
                <a:gd name="connsiteX3" fmla="*/ 9686 w 86491"/>
                <a:gd name="connsiteY3" fmla="*/ 0 h 12523"/>
                <a:gd name="connsiteX4" fmla="*/ 0 w 86491"/>
                <a:gd name="connsiteY4" fmla="*/ 9685 h 12523"/>
                <a:gd name="connsiteX5" fmla="*/ 0 w 86491"/>
                <a:gd name="connsiteY5" fmla="*/ 12523 h 12523"/>
                <a:gd name="connsiteX6" fmla="*/ 86492 w 86491"/>
                <a:gd name="connsiteY6" fmla="*/ 12523 h 1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91" h="12523">
                  <a:moveTo>
                    <a:pt x="86492" y="12523"/>
                  </a:moveTo>
                  <a:lnTo>
                    <a:pt x="86492" y="9685"/>
                  </a:lnTo>
                  <a:cubicBezTo>
                    <a:pt x="86492" y="4349"/>
                    <a:pt x="82142" y="0"/>
                    <a:pt x="76806" y="0"/>
                  </a:cubicBezTo>
                  <a:lnTo>
                    <a:pt x="9686" y="0"/>
                  </a:lnTo>
                  <a:cubicBezTo>
                    <a:pt x="4349" y="0"/>
                    <a:pt x="0" y="4349"/>
                    <a:pt x="0" y="9685"/>
                  </a:cubicBezTo>
                  <a:lnTo>
                    <a:pt x="0" y="12523"/>
                  </a:lnTo>
                  <a:lnTo>
                    <a:pt x="86492" y="12523"/>
                  </a:lnTo>
                  <a:close/>
                </a:path>
              </a:pathLst>
            </a:custGeom>
            <a:noFill/>
            <a:ln w="2312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839">
              <a:extLst>
                <a:ext uri="{FF2B5EF4-FFF2-40B4-BE49-F238E27FC236}">
                  <a16:creationId xmlns="" xmlns:a16="http://schemas.microsoft.com/office/drawing/2014/main" id="{1AFC087A-7264-4A4A-B214-EFB23F737065}"/>
                </a:ext>
              </a:extLst>
            </p:cNvPr>
            <p:cNvSpPr/>
            <p:nvPr/>
          </p:nvSpPr>
          <p:spPr>
            <a:xfrm>
              <a:off x="2217338" y="6030906"/>
              <a:ext cx="180047" cy="29808"/>
            </a:xfrm>
            <a:custGeom>
              <a:avLst/>
              <a:gdLst>
                <a:gd name="connsiteX0" fmla="*/ 103981 w 106387"/>
                <a:gd name="connsiteY0" fmla="*/ 17613 h 17613"/>
                <a:gd name="connsiteX1" fmla="*/ 2406 w 106387"/>
                <a:gd name="connsiteY1" fmla="*/ 17613 h 17613"/>
                <a:gd name="connsiteX2" fmla="*/ 0 w 106387"/>
                <a:gd name="connsiteY2" fmla="*/ 15207 h 17613"/>
                <a:gd name="connsiteX3" fmla="*/ 0 w 106387"/>
                <a:gd name="connsiteY3" fmla="*/ 2406 h 17613"/>
                <a:gd name="connsiteX4" fmla="*/ 2406 w 106387"/>
                <a:gd name="connsiteY4" fmla="*/ 0 h 17613"/>
                <a:gd name="connsiteX5" fmla="*/ 103981 w 106387"/>
                <a:gd name="connsiteY5" fmla="*/ 0 h 17613"/>
                <a:gd name="connsiteX6" fmla="*/ 106387 w 106387"/>
                <a:gd name="connsiteY6" fmla="*/ 2406 h 17613"/>
                <a:gd name="connsiteX7" fmla="*/ 106387 w 106387"/>
                <a:gd name="connsiteY7" fmla="*/ 15207 h 17613"/>
                <a:gd name="connsiteX8" fmla="*/ 103981 w 106387"/>
                <a:gd name="connsiteY8" fmla="*/ 17613 h 1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87" h="17613">
                  <a:moveTo>
                    <a:pt x="103981" y="17613"/>
                  </a:moveTo>
                  <a:lnTo>
                    <a:pt x="2406" y="17613"/>
                  </a:lnTo>
                  <a:cubicBezTo>
                    <a:pt x="1080" y="17613"/>
                    <a:pt x="0" y="16533"/>
                    <a:pt x="0" y="15207"/>
                  </a:cubicBezTo>
                  <a:lnTo>
                    <a:pt x="0" y="2406"/>
                  </a:lnTo>
                  <a:cubicBezTo>
                    <a:pt x="0" y="1080"/>
                    <a:pt x="1080" y="0"/>
                    <a:pt x="2406" y="0"/>
                  </a:cubicBezTo>
                  <a:lnTo>
                    <a:pt x="103981" y="0"/>
                  </a:lnTo>
                  <a:cubicBezTo>
                    <a:pt x="105308" y="0"/>
                    <a:pt x="106387" y="1080"/>
                    <a:pt x="106387" y="2406"/>
                  </a:cubicBezTo>
                  <a:lnTo>
                    <a:pt x="106387" y="15207"/>
                  </a:lnTo>
                  <a:cubicBezTo>
                    <a:pt x="106387" y="16533"/>
                    <a:pt x="105308" y="17613"/>
                    <a:pt x="103981" y="17613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840">
              <a:extLst>
                <a:ext uri="{FF2B5EF4-FFF2-40B4-BE49-F238E27FC236}">
                  <a16:creationId xmlns="" xmlns:a16="http://schemas.microsoft.com/office/drawing/2014/main" id="{5624FEAE-557C-4503-A357-A12392D7011B}"/>
                </a:ext>
              </a:extLst>
            </p:cNvPr>
            <p:cNvSpPr/>
            <p:nvPr/>
          </p:nvSpPr>
          <p:spPr>
            <a:xfrm>
              <a:off x="2243201" y="5891860"/>
              <a:ext cx="73771" cy="65471"/>
            </a:xfrm>
            <a:custGeom>
              <a:avLst/>
              <a:gdLst>
                <a:gd name="connsiteX0" fmla="*/ 43017 w 43590"/>
                <a:gd name="connsiteY0" fmla="*/ 28458 h 38686"/>
                <a:gd name="connsiteX1" fmla="*/ 35892 w 43590"/>
                <a:gd name="connsiteY1" fmla="*/ 37619 h 38686"/>
                <a:gd name="connsiteX2" fmla="*/ 32036 w 43590"/>
                <a:gd name="connsiteY2" fmla="*/ 38113 h 38686"/>
                <a:gd name="connsiteX3" fmla="*/ 1067 w 43590"/>
                <a:gd name="connsiteY3" fmla="*/ 14084 h 38686"/>
                <a:gd name="connsiteX4" fmla="*/ 573 w 43590"/>
                <a:gd name="connsiteY4" fmla="*/ 10228 h 38686"/>
                <a:gd name="connsiteX5" fmla="*/ 7699 w 43590"/>
                <a:gd name="connsiteY5" fmla="*/ 1067 h 38686"/>
                <a:gd name="connsiteX6" fmla="*/ 11555 w 43590"/>
                <a:gd name="connsiteY6" fmla="*/ 573 h 38686"/>
                <a:gd name="connsiteX7" fmla="*/ 42524 w 43590"/>
                <a:gd name="connsiteY7" fmla="*/ 24602 h 38686"/>
                <a:gd name="connsiteX8" fmla="*/ 43017 w 43590"/>
                <a:gd name="connsiteY8" fmla="*/ 28458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590" h="38686">
                  <a:moveTo>
                    <a:pt x="43017" y="28458"/>
                  </a:moveTo>
                  <a:lnTo>
                    <a:pt x="35892" y="37619"/>
                  </a:lnTo>
                  <a:cubicBezTo>
                    <a:pt x="34967" y="38822"/>
                    <a:pt x="33239" y="39038"/>
                    <a:pt x="32036" y="38113"/>
                  </a:cubicBezTo>
                  <a:lnTo>
                    <a:pt x="1067" y="14084"/>
                  </a:lnTo>
                  <a:cubicBezTo>
                    <a:pt x="-136" y="13158"/>
                    <a:pt x="-352" y="11431"/>
                    <a:pt x="573" y="10228"/>
                  </a:cubicBezTo>
                  <a:lnTo>
                    <a:pt x="7699" y="1067"/>
                  </a:lnTo>
                  <a:cubicBezTo>
                    <a:pt x="8624" y="-136"/>
                    <a:pt x="10352" y="-352"/>
                    <a:pt x="11555" y="573"/>
                  </a:cubicBezTo>
                  <a:lnTo>
                    <a:pt x="42524" y="24602"/>
                  </a:lnTo>
                  <a:cubicBezTo>
                    <a:pt x="43727" y="25528"/>
                    <a:pt x="43943" y="27255"/>
                    <a:pt x="43017" y="28458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841">
              <a:extLst>
                <a:ext uri="{FF2B5EF4-FFF2-40B4-BE49-F238E27FC236}">
                  <a16:creationId xmlns="" xmlns:a16="http://schemas.microsoft.com/office/drawing/2014/main" id="{76E3BC08-FFF9-40FC-B02B-944169E7BBCB}"/>
                </a:ext>
              </a:extLst>
            </p:cNvPr>
            <p:cNvSpPr/>
            <p:nvPr/>
          </p:nvSpPr>
          <p:spPr>
            <a:xfrm>
              <a:off x="2310908" y="5804472"/>
              <a:ext cx="73810" cy="65471"/>
            </a:xfrm>
            <a:custGeom>
              <a:avLst/>
              <a:gdLst>
                <a:gd name="connsiteX0" fmla="*/ 43017 w 43613"/>
                <a:gd name="connsiteY0" fmla="*/ 28458 h 38686"/>
                <a:gd name="connsiteX1" fmla="*/ 35892 w 43613"/>
                <a:gd name="connsiteY1" fmla="*/ 37619 h 38686"/>
                <a:gd name="connsiteX2" fmla="*/ 32036 w 43613"/>
                <a:gd name="connsiteY2" fmla="*/ 38113 h 38686"/>
                <a:gd name="connsiteX3" fmla="*/ 1067 w 43613"/>
                <a:gd name="connsiteY3" fmla="*/ 14084 h 38686"/>
                <a:gd name="connsiteX4" fmla="*/ 573 w 43613"/>
                <a:gd name="connsiteY4" fmla="*/ 10228 h 38686"/>
                <a:gd name="connsiteX5" fmla="*/ 7699 w 43613"/>
                <a:gd name="connsiteY5" fmla="*/ 1067 h 38686"/>
                <a:gd name="connsiteX6" fmla="*/ 11555 w 43613"/>
                <a:gd name="connsiteY6" fmla="*/ 574 h 38686"/>
                <a:gd name="connsiteX7" fmla="*/ 42524 w 43613"/>
                <a:gd name="connsiteY7" fmla="*/ 24602 h 38686"/>
                <a:gd name="connsiteX8" fmla="*/ 43017 w 43613"/>
                <a:gd name="connsiteY8" fmla="*/ 28458 h 3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613" h="38686">
                  <a:moveTo>
                    <a:pt x="43017" y="28458"/>
                  </a:moveTo>
                  <a:lnTo>
                    <a:pt x="35892" y="37619"/>
                  </a:lnTo>
                  <a:cubicBezTo>
                    <a:pt x="34967" y="38822"/>
                    <a:pt x="33239" y="39038"/>
                    <a:pt x="32036" y="38113"/>
                  </a:cubicBezTo>
                  <a:lnTo>
                    <a:pt x="1067" y="14084"/>
                  </a:lnTo>
                  <a:cubicBezTo>
                    <a:pt x="-136" y="13158"/>
                    <a:pt x="-352" y="11431"/>
                    <a:pt x="573" y="10228"/>
                  </a:cubicBezTo>
                  <a:lnTo>
                    <a:pt x="7699" y="1067"/>
                  </a:lnTo>
                  <a:cubicBezTo>
                    <a:pt x="8624" y="-136"/>
                    <a:pt x="10352" y="-352"/>
                    <a:pt x="11555" y="574"/>
                  </a:cubicBezTo>
                  <a:lnTo>
                    <a:pt x="42524" y="24602"/>
                  </a:lnTo>
                  <a:cubicBezTo>
                    <a:pt x="43758" y="25528"/>
                    <a:pt x="43974" y="27255"/>
                    <a:pt x="43017" y="28458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842">
              <a:extLst>
                <a:ext uri="{FF2B5EF4-FFF2-40B4-BE49-F238E27FC236}">
                  <a16:creationId xmlns="" xmlns:a16="http://schemas.microsoft.com/office/drawing/2014/main" id="{D274C679-4589-4046-BA51-D33C32ABAC59}"/>
                </a:ext>
              </a:extLst>
            </p:cNvPr>
            <p:cNvSpPr/>
            <p:nvPr/>
          </p:nvSpPr>
          <p:spPr>
            <a:xfrm>
              <a:off x="2263225" y="5828724"/>
              <a:ext cx="49957" cy="64470"/>
            </a:xfrm>
            <a:custGeom>
              <a:avLst/>
              <a:gdLst>
                <a:gd name="connsiteX0" fmla="*/ 0 w 29519"/>
                <a:gd name="connsiteY0" fmla="*/ 38095 h 38094"/>
                <a:gd name="connsiteX1" fmla="*/ 29519 w 29519"/>
                <a:gd name="connsiteY1" fmla="*/ 0 h 3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19" h="38094">
                  <a:moveTo>
                    <a:pt x="0" y="38095"/>
                  </a:moveTo>
                  <a:cubicBezTo>
                    <a:pt x="13140" y="29242"/>
                    <a:pt x="23196" y="16811"/>
                    <a:pt x="29519" y="0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843">
              <a:extLst>
                <a:ext uri="{FF2B5EF4-FFF2-40B4-BE49-F238E27FC236}">
                  <a16:creationId xmlns="" xmlns:a16="http://schemas.microsoft.com/office/drawing/2014/main" id="{0C6F4ACA-92F4-4158-9551-DAA40855A527}"/>
                </a:ext>
              </a:extLst>
            </p:cNvPr>
            <p:cNvSpPr/>
            <p:nvPr/>
          </p:nvSpPr>
          <p:spPr>
            <a:xfrm>
              <a:off x="2314697" y="5868609"/>
              <a:ext cx="49957" cy="64470"/>
            </a:xfrm>
            <a:custGeom>
              <a:avLst/>
              <a:gdLst>
                <a:gd name="connsiteX0" fmla="*/ 29519 w 29519"/>
                <a:gd name="connsiteY0" fmla="*/ 0 h 38094"/>
                <a:gd name="connsiteX1" fmla="*/ 0 w 29519"/>
                <a:gd name="connsiteY1" fmla="*/ 38095 h 3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19" h="38094">
                  <a:moveTo>
                    <a:pt x="29519" y="0"/>
                  </a:moveTo>
                  <a:cubicBezTo>
                    <a:pt x="16379" y="8853"/>
                    <a:pt x="6323" y="21315"/>
                    <a:pt x="0" y="38095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844">
              <a:extLst>
                <a:ext uri="{FF2B5EF4-FFF2-40B4-BE49-F238E27FC236}">
                  <a16:creationId xmlns="" xmlns:a16="http://schemas.microsoft.com/office/drawing/2014/main" id="{799B1152-CD08-4362-9EC5-31EDF1DB0B4A}"/>
                </a:ext>
              </a:extLst>
            </p:cNvPr>
            <p:cNvSpPr/>
            <p:nvPr/>
          </p:nvSpPr>
          <p:spPr>
            <a:xfrm>
              <a:off x="2332603" y="5892830"/>
              <a:ext cx="136331" cy="111066"/>
            </a:xfrm>
            <a:custGeom>
              <a:avLst/>
              <a:gdLst>
                <a:gd name="connsiteX0" fmla="*/ 0 w 80556"/>
                <a:gd name="connsiteY0" fmla="*/ 6632 h 65627"/>
                <a:gd name="connsiteX1" fmla="*/ 66874 w 80556"/>
                <a:gd name="connsiteY1" fmla="*/ 63851 h 65627"/>
                <a:gd name="connsiteX2" fmla="*/ 78780 w 80556"/>
                <a:gd name="connsiteY2" fmla="*/ 62339 h 65627"/>
                <a:gd name="connsiteX3" fmla="*/ 77269 w 80556"/>
                <a:gd name="connsiteY3" fmla="*/ 50433 h 65627"/>
                <a:gd name="connsiteX4" fmla="*/ 5275 w 80556"/>
                <a:gd name="connsiteY4" fmla="*/ 0 h 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56" h="65627">
                  <a:moveTo>
                    <a:pt x="0" y="6632"/>
                  </a:moveTo>
                  <a:lnTo>
                    <a:pt x="66874" y="63851"/>
                  </a:lnTo>
                  <a:cubicBezTo>
                    <a:pt x="70575" y="66720"/>
                    <a:pt x="75912" y="66041"/>
                    <a:pt x="78780" y="62339"/>
                  </a:cubicBezTo>
                  <a:cubicBezTo>
                    <a:pt x="81649" y="58638"/>
                    <a:pt x="80970" y="53302"/>
                    <a:pt x="77269" y="50433"/>
                  </a:cubicBezTo>
                  <a:lnTo>
                    <a:pt x="5275" y="0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02625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73" y="2044717"/>
            <a:ext cx="11896253" cy="285273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екция вопросов и ответов</a:t>
            </a:r>
            <a:endParaRPr lang="ru-RU" sz="4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67935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олилиния: фигура 6">
            <a:extLst>
              <a:ext uri="{FF2B5EF4-FFF2-40B4-BE49-F238E27FC236}">
                <a16:creationId xmlns="" xmlns:a16="http://schemas.microsoft.com/office/drawing/2014/main" id="{2221947D-7CB6-4C78-9176-4DB48EB84F01}"/>
              </a:ext>
            </a:extLst>
          </p:cNvPr>
          <p:cNvSpPr/>
          <p:nvPr/>
        </p:nvSpPr>
        <p:spPr>
          <a:xfrm>
            <a:off x="7741919" y="2362574"/>
            <a:ext cx="1047517" cy="1574945"/>
          </a:xfrm>
          <a:custGeom>
            <a:avLst/>
            <a:gdLst>
              <a:gd name="connsiteX0" fmla="*/ 30692 w 82173"/>
              <a:gd name="connsiteY0" fmla="*/ 117708 h 117707"/>
              <a:gd name="connsiteX1" fmla="*/ 30692 w 82173"/>
              <a:gd name="connsiteY1" fmla="*/ 98213 h 117707"/>
              <a:gd name="connsiteX2" fmla="*/ 50094 w 82173"/>
              <a:gd name="connsiteY2" fmla="*/ 98213 h 117707"/>
              <a:gd name="connsiteX3" fmla="*/ 50094 w 82173"/>
              <a:gd name="connsiteY3" fmla="*/ 117708 h 117707"/>
              <a:gd name="connsiteX4" fmla="*/ 30692 w 82173"/>
              <a:gd name="connsiteY4" fmla="*/ 117708 h 117707"/>
              <a:gd name="connsiteX5" fmla="*/ 50340 w 82173"/>
              <a:gd name="connsiteY5" fmla="*/ 90347 h 117707"/>
              <a:gd name="connsiteX6" fmla="*/ 30445 w 82173"/>
              <a:gd name="connsiteY6" fmla="*/ 90347 h 117707"/>
              <a:gd name="connsiteX7" fmla="*/ 30321 w 82173"/>
              <a:gd name="connsiteY7" fmla="*/ 85042 h 117707"/>
              <a:gd name="connsiteX8" fmla="*/ 30445 w 82173"/>
              <a:gd name="connsiteY8" fmla="*/ 82482 h 117707"/>
              <a:gd name="connsiteX9" fmla="*/ 30568 w 82173"/>
              <a:gd name="connsiteY9" fmla="*/ 79891 h 117707"/>
              <a:gd name="connsiteX10" fmla="*/ 30938 w 82173"/>
              <a:gd name="connsiteY10" fmla="*/ 77300 h 117707"/>
              <a:gd name="connsiteX11" fmla="*/ 31185 w 82173"/>
              <a:gd name="connsiteY11" fmla="*/ 74739 h 117707"/>
              <a:gd name="connsiteX12" fmla="*/ 31586 w 82173"/>
              <a:gd name="connsiteY12" fmla="*/ 72148 h 117707"/>
              <a:gd name="connsiteX13" fmla="*/ 32080 w 82173"/>
              <a:gd name="connsiteY13" fmla="*/ 69958 h 117707"/>
              <a:gd name="connsiteX14" fmla="*/ 32851 w 82173"/>
              <a:gd name="connsiteY14" fmla="*/ 67892 h 117707"/>
              <a:gd name="connsiteX15" fmla="*/ 33591 w 82173"/>
              <a:gd name="connsiteY15" fmla="*/ 66072 h 117707"/>
              <a:gd name="connsiteX16" fmla="*/ 34362 w 82173"/>
              <a:gd name="connsiteY16" fmla="*/ 64529 h 117707"/>
              <a:gd name="connsiteX17" fmla="*/ 35627 w 82173"/>
              <a:gd name="connsiteY17" fmla="*/ 62987 h 117707"/>
              <a:gd name="connsiteX18" fmla="*/ 36892 w 82173"/>
              <a:gd name="connsiteY18" fmla="*/ 61167 h 117707"/>
              <a:gd name="connsiteX19" fmla="*/ 38434 w 82173"/>
              <a:gd name="connsiteY19" fmla="*/ 59378 h 117707"/>
              <a:gd name="connsiteX20" fmla="*/ 40069 w 82173"/>
              <a:gd name="connsiteY20" fmla="*/ 57558 h 117707"/>
              <a:gd name="connsiteX21" fmla="*/ 42105 w 82173"/>
              <a:gd name="connsiteY21" fmla="*/ 55769 h 117707"/>
              <a:gd name="connsiteX22" fmla="*/ 44140 w 82173"/>
              <a:gd name="connsiteY22" fmla="*/ 53826 h 117707"/>
              <a:gd name="connsiteX23" fmla="*/ 46423 w 82173"/>
              <a:gd name="connsiteY23" fmla="*/ 51883 h 117707"/>
              <a:gd name="connsiteX24" fmla="*/ 50711 w 82173"/>
              <a:gd name="connsiteY24" fmla="*/ 48274 h 117707"/>
              <a:gd name="connsiteX25" fmla="*/ 54134 w 82173"/>
              <a:gd name="connsiteY25" fmla="*/ 45158 h 117707"/>
              <a:gd name="connsiteX26" fmla="*/ 56417 w 82173"/>
              <a:gd name="connsiteY26" fmla="*/ 42968 h 117707"/>
              <a:gd name="connsiteX27" fmla="*/ 57959 w 82173"/>
              <a:gd name="connsiteY27" fmla="*/ 41549 h 117707"/>
              <a:gd name="connsiteX28" fmla="*/ 58576 w 82173"/>
              <a:gd name="connsiteY28" fmla="*/ 40408 h 117707"/>
              <a:gd name="connsiteX29" fmla="*/ 59224 w 82173"/>
              <a:gd name="connsiteY29" fmla="*/ 39359 h 117707"/>
              <a:gd name="connsiteX30" fmla="*/ 59594 w 82173"/>
              <a:gd name="connsiteY30" fmla="*/ 38465 h 117707"/>
              <a:gd name="connsiteX31" fmla="*/ 59995 w 82173"/>
              <a:gd name="connsiteY31" fmla="*/ 37293 h 117707"/>
              <a:gd name="connsiteX32" fmla="*/ 60365 w 82173"/>
              <a:gd name="connsiteY32" fmla="*/ 36275 h 117707"/>
              <a:gd name="connsiteX33" fmla="*/ 60489 w 82173"/>
              <a:gd name="connsiteY33" fmla="*/ 35103 h 117707"/>
              <a:gd name="connsiteX34" fmla="*/ 60612 w 82173"/>
              <a:gd name="connsiteY34" fmla="*/ 34085 h 117707"/>
              <a:gd name="connsiteX35" fmla="*/ 60859 w 82173"/>
              <a:gd name="connsiteY35" fmla="*/ 32789 h 117707"/>
              <a:gd name="connsiteX36" fmla="*/ 60612 w 82173"/>
              <a:gd name="connsiteY36" fmla="*/ 31247 h 117707"/>
              <a:gd name="connsiteX37" fmla="*/ 60365 w 82173"/>
              <a:gd name="connsiteY37" fmla="*/ 29674 h 117707"/>
              <a:gd name="connsiteX38" fmla="*/ 60118 w 82173"/>
              <a:gd name="connsiteY38" fmla="*/ 28255 h 117707"/>
              <a:gd name="connsiteX39" fmla="*/ 59471 w 82173"/>
              <a:gd name="connsiteY39" fmla="*/ 26836 h 117707"/>
              <a:gd name="connsiteX40" fmla="*/ 58700 w 82173"/>
              <a:gd name="connsiteY40" fmla="*/ 25417 h 117707"/>
              <a:gd name="connsiteX41" fmla="*/ 57959 w 82173"/>
              <a:gd name="connsiteY41" fmla="*/ 23998 h 117707"/>
              <a:gd name="connsiteX42" fmla="*/ 56818 w 82173"/>
              <a:gd name="connsiteY42" fmla="*/ 22857 h 117707"/>
              <a:gd name="connsiteX43" fmla="*/ 55677 w 82173"/>
              <a:gd name="connsiteY43" fmla="*/ 21685 h 117707"/>
              <a:gd name="connsiteX44" fmla="*/ 54289 w 82173"/>
              <a:gd name="connsiteY44" fmla="*/ 20636 h 117707"/>
              <a:gd name="connsiteX45" fmla="*/ 52870 w 82173"/>
              <a:gd name="connsiteY45" fmla="*/ 19618 h 117707"/>
              <a:gd name="connsiteX46" fmla="*/ 51235 w 82173"/>
              <a:gd name="connsiteY46" fmla="*/ 18847 h 117707"/>
              <a:gd name="connsiteX47" fmla="*/ 49723 w 82173"/>
              <a:gd name="connsiteY47" fmla="*/ 18199 h 117707"/>
              <a:gd name="connsiteX48" fmla="*/ 47934 w 82173"/>
              <a:gd name="connsiteY48" fmla="*/ 17675 h 117707"/>
              <a:gd name="connsiteX49" fmla="*/ 46022 w 82173"/>
              <a:gd name="connsiteY49" fmla="*/ 17305 h 117707"/>
              <a:gd name="connsiteX50" fmla="*/ 44017 w 82173"/>
              <a:gd name="connsiteY50" fmla="*/ 17150 h 117707"/>
              <a:gd name="connsiteX51" fmla="*/ 41858 w 82173"/>
              <a:gd name="connsiteY51" fmla="*/ 17027 h 117707"/>
              <a:gd name="connsiteX52" fmla="*/ 39822 w 82173"/>
              <a:gd name="connsiteY52" fmla="*/ 17150 h 117707"/>
              <a:gd name="connsiteX53" fmla="*/ 37786 w 82173"/>
              <a:gd name="connsiteY53" fmla="*/ 17305 h 117707"/>
              <a:gd name="connsiteX54" fmla="*/ 35874 w 82173"/>
              <a:gd name="connsiteY54" fmla="*/ 17675 h 117707"/>
              <a:gd name="connsiteX55" fmla="*/ 34115 w 82173"/>
              <a:gd name="connsiteY55" fmla="*/ 18199 h 117707"/>
              <a:gd name="connsiteX56" fmla="*/ 32450 w 82173"/>
              <a:gd name="connsiteY56" fmla="*/ 18970 h 117707"/>
              <a:gd name="connsiteX57" fmla="*/ 30938 w 82173"/>
              <a:gd name="connsiteY57" fmla="*/ 19741 h 117707"/>
              <a:gd name="connsiteX58" fmla="*/ 29427 w 82173"/>
              <a:gd name="connsiteY58" fmla="*/ 20790 h 117707"/>
              <a:gd name="connsiteX59" fmla="*/ 27885 w 82173"/>
              <a:gd name="connsiteY59" fmla="*/ 21808 h 117707"/>
              <a:gd name="connsiteX60" fmla="*/ 26497 w 82173"/>
              <a:gd name="connsiteY60" fmla="*/ 23104 h 117707"/>
              <a:gd name="connsiteX61" fmla="*/ 25355 w 82173"/>
              <a:gd name="connsiteY61" fmla="*/ 24646 h 117707"/>
              <a:gd name="connsiteX62" fmla="*/ 24091 w 82173"/>
              <a:gd name="connsiteY62" fmla="*/ 26342 h 117707"/>
              <a:gd name="connsiteX63" fmla="*/ 23073 w 82173"/>
              <a:gd name="connsiteY63" fmla="*/ 27885 h 117707"/>
              <a:gd name="connsiteX64" fmla="*/ 22178 w 82173"/>
              <a:gd name="connsiteY64" fmla="*/ 29828 h 117707"/>
              <a:gd name="connsiteX65" fmla="*/ 21314 w 82173"/>
              <a:gd name="connsiteY65" fmla="*/ 32018 h 117707"/>
              <a:gd name="connsiteX66" fmla="*/ 20667 w 82173"/>
              <a:gd name="connsiteY66" fmla="*/ 34331 h 117707"/>
              <a:gd name="connsiteX67" fmla="*/ 20173 w 82173"/>
              <a:gd name="connsiteY67" fmla="*/ 36645 h 117707"/>
              <a:gd name="connsiteX68" fmla="*/ 0 w 82173"/>
              <a:gd name="connsiteY68" fmla="*/ 34208 h 117707"/>
              <a:gd name="connsiteX69" fmla="*/ 123 w 82173"/>
              <a:gd name="connsiteY69" fmla="*/ 32388 h 117707"/>
              <a:gd name="connsiteX70" fmla="*/ 247 w 82173"/>
              <a:gd name="connsiteY70" fmla="*/ 30599 h 117707"/>
              <a:gd name="connsiteX71" fmla="*/ 648 w 82173"/>
              <a:gd name="connsiteY71" fmla="*/ 28903 h 117707"/>
              <a:gd name="connsiteX72" fmla="*/ 1141 w 82173"/>
              <a:gd name="connsiteY72" fmla="*/ 27237 h 117707"/>
              <a:gd name="connsiteX73" fmla="*/ 1511 w 82173"/>
              <a:gd name="connsiteY73" fmla="*/ 25540 h 117707"/>
              <a:gd name="connsiteX74" fmla="*/ 2036 w 82173"/>
              <a:gd name="connsiteY74" fmla="*/ 23998 h 117707"/>
              <a:gd name="connsiteX75" fmla="*/ 2653 w 82173"/>
              <a:gd name="connsiteY75" fmla="*/ 22579 h 117707"/>
              <a:gd name="connsiteX76" fmla="*/ 3424 w 82173"/>
              <a:gd name="connsiteY76" fmla="*/ 21037 h 117707"/>
              <a:gd name="connsiteX77" fmla="*/ 4195 w 82173"/>
              <a:gd name="connsiteY77" fmla="*/ 19495 h 117707"/>
              <a:gd name="connsiteX78" fmla="*/ 5059 w 82173"/>
              <a:gd name="connsiteY78" fmla="*/ 17952 h 117707"/>
              <a:gd name="connsiteX79" fmla="*/ 5953 w 82173"/>
              <a:gd name="connsiteY79" fmla="*/ 16657 h 117707"/>
              <a:gd name="connsiteX80" fmla="*/ 6971 w 82173"/>
              <a:gd name="connsiteY80" fmla="*/ 15238 h 117707"/>
              <a:gd name="connsiteX81" fmla="*/ 7989 w 82173"/>
              <a:gd name="connsiteY81" fmla="*/ 13819 h 117707"/>
              <a:gd name="connsiteX82" fmla="*/ 9254 w 82173"/>
              <a:gd name="connsiteY82" fmla="*/ 12400 h 117707"/>
              <a:gd name="connsiteX83" fmla="*/ 11783 w 82173"/>
              <a:gd name="connsiteY83" fmla="*/ 9932 h 117707"/>
              <a:gd name="connsiteX84" fmla="*/ 13325 w 82173"/>
              <a:gd name="connsiteY84" fmla="*/ 8791 h 117707"/>
              <a:gd name="connsiteX85" fmla="*/ 14713 w 82173"/>
              <a:gd name="connsiteY85" fmla="*/ 7619 h 117707"/>
              <a:gd name="connsiteX86" fmla="*/ 16348 w 82173"/>
              <a:gd name="connsiteY86" fmla="*/ 6570 h 117707"/>
              <a:gd name="connsiteX87" fmla="*/ 17891 w 82173"/>
              <a:gd name="connsiteY87" fmla="*/ 5676 h 117707"/>
              <a:gd name="connsiteX88" fmla="*/ 19402 w 82173"/>
              <a:gd name="connsiteY88" fmla="*/ 4658 h 117707"/>
              <a:gd name="connsiteX89" fmla="*/ 21037 w 82173"/>
              <a:gd name="connsiteY89" fmla="*/ 3887 h 117707"/>
              <a:gd name="connsiteX90" fmla="*/ 22826 w 82173"/>
              <a:gd name="connsiteY90" fmla="*/ 3239 h 117707"/>
              <a:gd name="connsiteX91" fmla="*/ 24615 w 82173"/>
              <a:gd name="connsiteY91" fmla="*/ 2437 h 117707"/>
              <a:gd name="connsiteX92" fmla="*/ 26497 w 82173"/>
              <a:gd name="connsiteY92" fmla="*/ 1943 h 117707"/>
              <a:gd name="connsiteX93" fmla="*/ 28409 w 82173"/>
              <a:gd name="connsiteY93" fmla="*/ 1419 h 117707"/>
              <a:gd name="connsiteX94" fmla="*/ 30321 w 82173"/>
              <a:gd name="connsiteY94" fmla="*/ 1018 h 117707"/>
              <a:gd name="connsiteX95" fmla="*/ 32326 w 82173"/>
              <a:gd name="connsiteY95" fmla="*/ 648 h 117707"/>
              <a:gd name="connsiteX96" fmla="*/ 34362 w 82173"/>
              <a:gd name="connsiteY96" fmla="*/ 401 h 117707"/>
              <a:gd name="connsiteX97" fmla="*/ 36645 w 82173"/>
              <a:gd name="connsiteY97" fmla="*/ 123 h 117707"/>
              <a:gd name="connsiteX98" fmla="*/ 40963 w 82173"/>
              <a:gd name="connsiteY98" fmla="*/ 0 h 117707"/>
              <a:gd name="connsiteX99" fmla="*/ 45528 w 82173"/>
              <a:gd name="connsiteY99" fmla="*/ 123 h 117707"/>
              <a:gd name="connsiteX100" fmla="*/ 47811 w 82173"/>
              <a:gd name="connsiteY100" fmla="*/ 401 h 117707"/>
              <a:gd name="connsiteX101" fmla="*/ 49970 w 82173"/>
              <a:gd name="connsiteY101" fmla="*/ 648 h 117707"/>
              <a:gd name="connsiteX102" fmla="*/ 52006 w 82173"/>
              <a:gd name="connsiteY102" fmla="*/ 1018 h 117707"/>
              <a:gd name="connsiteX103" fmla="*/ 54011 w 82173"/>
              <a:gd name="connsiteY103" fmla="*/ 1419 h 117707"/>
              <a:gd name="connsiteX104" fmla="*/ 56047 w 82173"/>
              <a:gd name="connsiteY104" fmla="*/ 1943 h 117707"/>
              <a:gd name="connsiteX105" fmla="*/ 57959 w 82173"/>
              <a:gd name="connsiteY105" fmla="*/ 2437 h 117707"/>
              <a:gd name="connsiteX106" fmla="*/ 59718 w 82173"/>
              <a:gd name="connsiteY106" fmla="*/ 3239 h 117707"/>
              <a:gd name="connsiteX107" fmla="*/ 61507 w 82173"/>
              <a:gd name="connsiteY107" fmla="*/ 4010 h 117707"/>
              <a:gd name="connsiteX108" fmla="*/ 63265 w 82173"/>
              <a:gd name="connsiteY108" fmla="*/ 4658 h 117707"/>
              <a:gd name="connsiteX109" fmla="*/ 64930 w 82173"/>
              <a:gd name="connsiteY109" fmla="*/ 5676 h 117707"/>
              <a:gd name="connsiteX110" fmla="*/ 66565 w 82173"/>
              <a:gd name="connsiteY110" fmla="*/ 6570 h 117707"/>
              <a:gd name="connsiteX111" fmla="*/ 68108 w 82173"/>
              <a:gd name="connsiteY111" fmla="*/ 7742 h 117707"/>
              <a:gd name="connsiteX112" fmla="*/ 69619 w 82173"/>
              <a:gd name="connsiteY112" fmla="*/ 8914 h 117707"/>
              <a:gd name="connsiteX113" fmla="*/ 71007 w 82173"/>
              <a:gd name="connsiteY113" fmla="*/ 10056 h 117707"/>
              <a:gd name="connsiteX114" fmla="*/ 73536 w 82173"/>
              <a:gd name="connsiteY114" fmla="*/ 12647 h 117707"/>
              <a:gd name="connsiteX115" fmla="*/ 74832 w 82173"/>
              <a:gd name="connsiteY115" fmla="*/ 13942 h 117707"/>
              <a:gd name="connsiteX116" fmla="*/ 75973 w 82173"/>
              <a:gd name="connsiteY116" fmla="*/ 15361 h 117707"/>
              <a:gd name="connsiteX117" fmla="*/ 76837 w 82173"/>
              <a:gd name="connsiteY117" fmla="*/ 16780 h 117707"/>
              <a:gd name="connsiteX118" fmla="*/ 77855 w 82173"/>
              <a:gd name="connsiteY118" fmla="*/ 18076 h 117707"/>
              <a:gd name="connsiteX119" fmla="*/ 78626 w 82173"/>
              <a:gd name="connsiteY119" fmla="*/ 19495 h 117707"/>
              <a:gd name="connsiteX120" fmla="*/ 79521 w 82173"/>
              <a:gd name="connsiteY120" fmla="*/ 20913 h 117707"/>
              <a:gd name="connsiteX121" fmla="*/ 80137 w 82173"/>
              <a:gd name="connsiteY121" fmla="*/ 22456 h 117707"/>
              <a:gd name="connsiteX122" fmla="*/ 80662 w 82173"/>
              <a:gd name="connsiteY122" fmla="*/ 23875 h 117707"/>
              <a:gd name="connsiteX123" fmla="*/ 81032 w 82173"/>
              <a:gd name="connsiteY123" fmla="*/ 25417 h 117707"/>
              <a:gd name="connsiteX124" fmla="*/ 81526 w 82173"/>
              <a:gd name="connsiteY124" fmla="*/ 26959 h 117707"/>
              <a:gd name="connsiteX125" fmla="*/ 81803 w 82173"/>
              <a:gd name="connsiteY125" fmla="*/ 28656 h 117707"/>
              <a:gd name="connsiteX126" fmla="*/ 82050 w 82173"/>
              <a:gd name="connsiteY126" fmla="*/ 30198 h 117707"/>
              <a:gd name="connsiteX127" fmla="*/ 82173 w 82173"/>
              <a:gd name="connsiteY127" fmla="*/ 31740 h 117707"/>
              <a:gd name="connsiteX128" fmla="*/ 82173 w 82173"/>
              <a:gd name="connsiteY128" fmla="*/ 33437 h 117707"/>
              <a:gd name="connsiteX129" fmla="*/ 82173 w 82173"/>
              <a:gd name="connsiteY129" fmla="*/ 35226 h 117707"/>
              <a:gd name="connsiteX130" fmla="*/ 81927 w 82173"/>
              <a:gd name="connsiteY130" fmla="*/ 37046 h 117707"/>
              <a:gd name="connsiteX131" fmla="*/ 81680 w 82173"/>
              <a:gd name="connsiteY131" fmla="*/ 38835 h 117707"/>
              <a:gd name="connsiteX132" fmla="*/ 81155 w 82173"/>
              <a:gd name="connsiteY132" fmla="*/ 40655 h 117707"/>
              <a:gd name="connsiteX133" fmla="*/ 80538 w 82173"/>
              <a:gd name="connsiteY133" fmla="*/ 42475 h 117707"/>
              <a:gd name="connsiteX134" fmla="*/ 79891 w 82173"/>
              <a:gd name="connsiteY134" fmla="*/ 44140 h 117707"/>
              <a:gd name="connsiteX135" fmla="*/ 78996 w 82173"/>
              <a:gd name="connsiteY135" fmla="*/ 45806 h 117707"/>
              <a:gd name="connsiteX136" fmla="*/ 78102 w 82173"/>
              <a:gd name="connsiteY136" fmla="*/ 47503 h 117707"/>
              <a:gd name="connsiteX137" fmla="*/ 76837 w 82173"/>
              <a:gd name="connsiteY137" fmla="*/ 49292 h 117707"/>
              <a:gd name="connsiteX138" fmla="*/ 75449 w 82173"/>
              <a:gd name="connsiteY138" fmla="*/ 50988 h 117707"/>
              <a:gd name="connsiteX139" fmla="*/ 73691 w 82173"/>
              <a:gd name="connsiteY139" fmla="*/ 53178 h 117707"/>
              <a:gd name="connsiteX140" fmla="*/ 71655 w 82173"/>
              <a:gd name="connsiteY140" fmla="*/ 55368 h 117707"/>
              <a:gd name="connsiteX141" fmla="*/ 69372 w 82173"/>
              <a:gd name="connsiteY141" fmla="*/ 57558 h 117707"/>
              <a:gd name="connsiteX142" fmla="*/ 66689 w 82173"/>
              <a:gd name="connsiteY142" fmla="*/ 60026 h 117707"/>
              <a:gd name="connsiteX143" fmla="*/ 60489 w 82173"/>
              <a:gd name="connsiteY143" fmla="*/ 65424 h 117707"/>
              <a:gd name="connsiteX144" fmla="*/ 57435 w 82173"/>
              <a:gd name="connsiteY144" fmla="*/ 68138 h 117707"/>
              <a:gd name="connsiteX145" fmla="*/ 54906 w 82173"/>
              <a:gd name="connsiteY145" fmla="*/ 70729 h 117707"/>
              <a:gd name="connsiteX146" fmla="*/ 52993 w 82173"/>
              <a:gd name="connsiteY146" fmla="*/ 72920 h 117707"/>
              <a:gd name="connsiteX147" fmla="*/ 52376 w 82173"/>
              <a:gd name="connsiteY147" fmla="*/ 73968 h 117707"/>
              <a:gd name="connsiteX148" fmla="*/ 52006 w 82173"/>
              <a:gd name="connsiteY148" fmla="*/ 74863 h 117707"/>
              <a:gd name="connsiteX149" fmla="*/ 51605 w 82173"/>
              <a:gd name="connsiteY149" fmla="*/ 75881 h 117707"/>
              <a:gd name="connsiteX150" fmla="*/ 51112 w 82173"/>
              <a:gd name="connsiteY150" fmla="*/ 77454 h 117707"/>
              <a:gd name="connsiteX151" fmla="*/ 50865 w 82173"/>
              <a:gd name="connsiteY151" fmla="*/ 79243 h 117707"/>
              <a:gd name="connsiteX152" fmla="*/ 50711 w 82173"/>
              <a:gd name="connsiteY152" fmla="*/ 81186 h 117707"/>
              <a:gd name="connsiteX153" fmla="*/ 50464 w 82173"/>
              <a:gd name="connsiteY153" fmla="*/ 85566 h 117707"/>
              <a:gd name="connsiteX154" fmla="*/ 50340 w 82173"/>
              <a:gd name="connsiteY154" fmla="*/ 90347 h 11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2173" h="117707">
                <a:moveTo>
                  <a:pt x="30692" y="117708"/>
                </a:moveTo>
                <a:lnTo>
                  <a:pt x="30692" y="98213"/>
                </a:lnTo>
                <a:lnTo>
                  <a:pt x="50094" y="98213"/>
                </a:lnTo>
                <a:lnTo>
                  <a:pt x="50094" y="117708"/>
                </a:lnTo>
                <a:lnTo>
                  <a:pt x="30692" y="117708"/>
                </a:lnTo>
                <a:close/>
                <a:moveTo>
                  <a:pt x="50340" y="90347"/>
                </a:moveTo>
                <a:lnTo>
                  <a:pt x="30445" y="90347"/>
                </a:lnTo>
                <a:lnTo>
                  <a:pt x="30321" y="85042"/>
                </a:lnTo>
                <a:lnTo>
                  <a:pt x="30445" y="82482"/>
                </a:lnTo>
                <a:lnTo>
                  <a:pt x="30568" y="79891"/>
                </a:lnTo>
                <a:lnTo>
                  <a:pt x="30938" y="77300"/>
                </a:lnTo>
                <a:lnTo>
                  <a:pt x="31185" y="74739"/>
                </a:lnTo>
                <a:lnTo>
                  <a:pt x="31586" y="72148"/>
                </a:lnTo>
                <a:lnTo>
                  <a:pt x="32080" y="69958"/>
                </a:lnTo>
                <a:lnTo>
                  <a:pt x="32851" y="67892"/>
                </a:lnTo>
                <a:lnTo>
                  <a:pt x="33591" y="66072"/>
                </a:lnTo>
                <a:lnTo>
                  <a:pt x="34362" y="64529"/>
                </a:lnTo>
                <a:lnTo>
                  <a:pt x="35627" y="62987"/>
                </a:lnTo>
                <a:lnTo>
                  <a:pt x="36892" y="61167"/>
                </a:lnTo>
                <a:lnTo>
                  <a:pt x="38434" y="59378"/>
                </a:lnTo>
                <a:lnTo>
                  <a:pt x="40069" y="57558"/>
                </a:lnTo>
                <a:lnTo>
                  <a:pt x="42105" y="55769"/>
                </a:lnTo>
                <a:lnTo>
                  <a:pt x="44140" y="53826"/>
                </a:lnTo>
                <a:lnTo>
                  <a:pt x="46423" y="51883"/>
                </a:lnTo>
                <a:lnTo>
                  <a:pt x="50711" y="48274"/>
                </a:lnTo>
                <a:lnTo>
                  <a:pt x="54134" y="45158"/>
                </a:lnTo>
                <a:lnTo>
                  <a:pt x="56417" y="42968"/>
                </a:lnTo>
                <a:lnTo>
                  <a:pt x="57959" y="41549"/>
                </a:lnTo>
                <a:lnTo>
                  <a:pt x="58576" y="40408"/>
                </a:lnTo>
                <a:lnTo>
                  <a:pt x="59224" y="39359"/>
                </a:lnTo>
                <a:lnTo>
                  <a:pt x="59594" y="38465"/>
                </a:lnTo>
                <a:lnTo>
                  <a:pt x="59995" y="37293"/>
                </a:lnTo>
                <a:lnTo>
                  <a:pt x="60365" y="36275"/>
                </a:lnTo>
                <a:lnTo>
                  <a:pt x="60489" y="35103"/>
                </a:lnTo>
                <a:lnTo>
                  <a:pt x="60612" y="34085"/>
                </a:lnTo>
                <a:lnTo>
                  <a:pt x="60859" y="32789"/>
                </a:lnTo>
                <a:lnTo>
                  <a:pt x="60612" y="31247"/>
                </a:lnTo>
                <a:lnTo>
                  <a:pt x="60365" y="29674"/>
                </a:lnTo>
                <a:lnTo>
                  <a:pt x="60118" y="28255"/>
                </a:lnTo>
                <a:lnTo>
                  <a:pt x="59471" y="26836"/>
                </a:lnTo>
                <a:lnTo>
                  <a:pt x="58700" y="25417"/>
                </a:lnTo>
                <a:lnTo>
                  <a:pt x="57959" y="23998"/>
                </a:lnTo>
                <a:lnTo>
                  <a:pt x="56818" y="22857"/>
                </a:lnTo>
                <a:lnTo>
                  <a:pt x="55677" y="21685"/>
                </a:lnTo>
                <a:lnTo>
                  <a:pt x="54289" y="20636"/>
                </a:lnTo>
                <a:lnTo>
                  <a:pt x="52870" y="19618"/>
                </a:lnTo>
                <a:lnTo>
                  <a:pt x="51235" y="18847"/>
                </a:lnTo>
                <a:lnTo>
                  <a:pt x="49723" y="18199"/>
                </a:lnTo>
                <a:lnTo>
                  <a:pt x="47934" y="17675"/>
                </a:lnTo>
                <a:lnTo>
                  <a:pt x="46022" y="17305"/>
                </a:lnTo>
                <a:lnTo>
                  <a:pt x="44017" y="17150"/>
                </a:lnTo>
                <a:lnTo>
                  <a:pt x="41858" y="17027"/>
                </a:lnTo>
                <a:lnTo>
                  <a:pt x="39822" y="17150"/>
                </a:lnTo>
                <a:lnTo>
                  <a:pt x="37786" y="17305"/>
                </a:lnTo>
                <a:lnTo>
                  <a:pt x="35874" y="17675"/>
                </a:lnTo>
                <a:lnTo>
                  <a:pt x="34115" y="18199"/>
                </a:lnTo>
                <a:lnTo>
                  <a:pt x="32450" y="18970"/>
                </a:lnTo>
                <a:lnTo>
                  <a:pt x="30938" y="19741"/>
                </a:lnTo>
                <a:lnTo>
                  <a:pt x="29427" y="20790"/>
                </a:lnTo>
                <a:lnTo>
                  <a:pt x="27885" y="21808"/>
                </a:lnTo>
                <a:lnTo>
                  <a:pt x="26497" y="23104"/>
                </a:lnTo>
                <a:lnTo>
                  <a:pt x="25355" y="24646"/>
                </a:lnTo>
                <a:lnTo>
                  <a:pt x="24091" y="26342"/>
                </a:lnTo>
                <a:lnTo>
                  <a:pt x="23073" y="27885"/>
                </a:lnTo>
                <a:lnTo>
                  <a:pt x="22178" y="29828"/>
                </a:lnTo>
                <a:lnTo>
                  <a:pt x="21314" y="32018"/>
                </a:lnTo>
                <a:lnTo>
                  <a:pt x="20667" y="34331"/>
                </a:lnTo>
                <a:lnTo>
                  <a:pt x="20173" y="36645"/>
                </a:lnTo>
                <a:lnTo>
                  <a:pt x="0" y="34208"/>
                </a:lnTo>
                <a:lnTo>
                  <a:pt x="123" y="32388"/>
                </a:lnTo>
                <a:lnTo>
                  <a:pt x="247" y="30599"/>
                </a:lnTo>
                <a:lnTo>
                  <a:pt x="648" y="28903"/>
                </a:lnTo>
                <a:lnTo>
                  <a:pt x="1141" y="27237"/>
                </a:lnTo>
                <a:lnTo>
                  <a:pt x="1511" y="25540"/>
                </a:lnTo>
                <a:lnTo>
                  <a:pt x="2036" y="23998"/>
                </a:lnTo>
                <a:lnTo>
                  <a:pt x="2653" y="22579"/>
                </a:lnTo>
                <a:lnTo>
                  <a:pt x="3424" y="21037"/>
                </a:lnTo>
                <a:lnTo>
                  <a:pt x="4195" y="19495"/>
                </a:lnTo>
                <a:lnTo>
                  <a:pt x="5059" y="17952"/>
                </a:lnTo>
                <a:lnTo>
                  <a:pt x="5953" y="16657"/>
                </a:lnTo>
                <a:lnTo>
                  <a:pt x="6971" y="15238"/>
                </a:lnTo>
                <a:lnTo>
                  <a:pt x="7989" y="13819"/>
                </a:lnTo>
                <a:lnTo>
                  <a:pt x="9254" y="12400"/>
                </a:lnTo>
                <a:lnTo>
                  <a:pt x="11783" y="9932"/>
                </a:lnTo>
                <a:lnTo>
                  <a:pt x="13325" y="8791"/>
                </a:lnTo>
                <a:lnTo>
                  <a:pt x="14713" y="7619"/>
                </a:lnTo>
                <a:lnTo>
                  <a:pt x="16348" y="6570"/>
                </a:lnTo>
                <a:lnTo>
                  <a:pt x="17891" y="5676"/>
                </a:lnTo>
                <a:lnTo>
                  <a:pt x="19402" y="4658"/>
                </a:lnTo>
                <a:lnTo>
                  <a:pt x="21037" y="3887"/>
                </a:lnTo>
                <a:lnTo>
                  <a:pt x="22826" y="3239"/>
                </a:lnTo>
                <a:lnTo>
                  <a:pt x="24615" y="2437"/>
                </a:lnTo>
                <a:lnTo>
                  <a:pt x="26497" y="1943"/>
                </a:lnTo>
                <a:lnTo>
                  <a:pt x="28409" y="1419"/>
                </a:lnTo>
                <a:lnTo>
                  <a:pt x="30321" y="1018"/>
                </a:lnTo>
                <a:lnTo>
                  <a:pt x="32326" y="648"/>
                </a:lnTo>
                <a:lnTo>
                  <a:pt x="34362" y="401"/>
                </a:lnTo>
                <a:lnTo>
                  <a:pt x="36645" y="123"/>
                </a:lnTo>
                <a:lnTo>
                  <a:pt x="40963" y="0"/>
                </a:lnTo>
                <a:lnTo>
                  <a:pt x="45528" y="123"/>
                </a:lnTo>
                <a:lnTo>
                  <a:pt x="47811" y="401"/>
                </a:lnTo>
                <a:lnTo>
                  <a:pt x="49970" y="648"/>
                </a:lnTo>
                <a:lnTo>
                  <a:pt x="52006" y="1018"/>
                </a:lnTo>
                <a:lnTo>
                  <a:pt x="54011" y="1419"/>
                </a:lnTo>
                <a:lnTo>
                  <a:pt x="56047" y="1943"/>
                </a:lnTo>
                <a:lnTo>
                  <a:pt x="57959" y="2437"/>
                </a:lnTo>
                <a:lnTo>
                  <a:pt x="59718" y="3239"/>
                </a:lnTo>
                <a:lnTo>
                  <a:pt x="61507" y="4010"/>
                </a:lnTo>
                <a:lnTo>
                  <a:pt x="63265" y="4658"/>
                </a:lnTo>
                <a:lnTo>
                  <a:pt x="64930" y="5676"/>
                </a:lnTo>
                <a:lnTo>
                  <a:pt x="66565" y="6570"/>
                </a:lnTo>
                <a:lnTo>
                  <a:pt x="68108" y="7742"/>
                </a:lnTo>
                <a:lnTo>
                  <a:pt x="69619" y="8914"/>
                </a:lnTo>
                <a:lnTo>
                  <a:pt x="71007" y="10056"/>
                </a:lnTo>
                <a:lnTo>
                  <a:pt x="73536" y="12647"/>
                </a:lnTo>
                <a:lnTo>
                  <a:pt x="74832" y="13942"/>
                </a:lnTo>
                <a:lnTo>
                  <a:pt x="75973" y="15361"/>
                </a:lnTo>
                <a:lnTo>
                  <a:pt x="76837" y="16780"/>
                </a:lnTo>
                <a:lnTo>
                  <a:pt x="77855" y="18076"/>
                </a:lnTo>
                <a:lnTo>
                  <a:pt x="78626" y="19495"/>
                </a:lnTo>
                <a:lnTo>
                  <a:pt x="79521" y="20913"/>
                </a:lnTo>
                <a:lnTo>
                  <a:pt x="80137" y="22456"/>
                </a:lnTo>
                <a:lnTo>
                  <a:pt x="80662" y="23875"/>
                </a:lnTo>
                <a:lnTo>
                  <a:pt x="81032" y="25417"/>
                </a:lnTo>
                <a:lnTo>
                  <a:pt x="81526" y="26959"/>
                </a:lnTo>
                <a:lnTo>
                  <a:pt x="81803" y="28656"/>
                </a:lnTo>
                <a:lnTo>
                  <a:pt x="82050" y="30198"/>
                </a:lnTo>
                <a:lnTo>
                  <a:pt x="82173" y="31740"/>
                </a:lnTo>
                <a:lnTo>
                  <a:pt x="82173" y="33437"/>
                </a:lnTo>
                <a:lnTo>
                  <a:pt x="82173" y="35226"/>
                </a:lnTo>
                <a:lnTo>
                  <a:pt x="81927" y="37046"/>
                </a:lnTo>
                <a:lnTo>
                  <a:pt x="81680" y="38835"/>
                </a:lnTo>
                <a:lnTo>
                  <a:pt x="81155" y="40655"/>
                </a:lnTo>
                <a:lnTo>
                  <a:pt x="80538" y="42475"/>
                </a:lnTo>
                <a:lnTo>
                  <a:pt x="79891" y="44140"/>
                </a:lnTo>
                <a:lnTo>
                  <a:pt x="78996" y="45806"/>
                </a:lnTo>
                <a:lnTo>
                  <a:pt x="78102" y="47503"/>
                </a:lnTo>
                <a:lnTo>
                  <a:pt x="76837" y="49292"/>
                </a:lnTo>
                <a:lnTo>
                  <a:pt x="75449" y="50988"/>
                </a:lnTo>
                <a:lnTo>
                  <a:pt x="73691" y="53178"/>
                </a:lnTo>
                <a:lnTo>
                  <a:pt x="71655" y="55368"/>
                </a:lnTo>
                <a:lnTo>
                  <a:pt x="69372" y="57558"/>
                </a:lnTo>
                <a:lnTo>
                  <a:pt x="66689" y="60026"/>
                </a:lnTo>
                <a:lnTo>
                  <a:pt x="60489" y="65424"/>
                </a:lnTo>
                <a:lnTo>
                  <a:pt x="57435" y="68138"/>
                </a:lnTo>
                <a:lnTo>
                  <a:pt x="54906" y="70729"/>
                </a:lnTo>
                <a:lnTo>
                  <a:pt x="52993" y="72920"/>
                </a:lnTo>
                <a:lnTo>
                  <a:pt x="52376" y="73968"/>
                </a:lnTo>
                <a:lnTo>
                  <a:pt x="52006" y="74863"/>
                </a:lnTo>
                <a:lnTo>
                  <a:pt x="51605" y="75881"/>
                </a:lnTo>
                <a:lnTo>
                  <a:pt x="51112" y="77454"/>
                </a:lnTo>
                <a:lnTo>
                  <a:pt x="50865" y="79243"/>
                </a:lnTo>
                <a:lnTo>
                  <a:pt x="50711" y="81186"/>
                </a:lnTo>
                <a:lnTo>
                  <a:pt x="50464" y="85566"/>
                </a:lnTo>
                <a:lnTo>
                  <a:pt x="50340" y="90347"/>
                </a:lnTo>
                <a:close/>
              </a:path>
            </a:pathLst>
          </a:custGeom>
          <a:noFill/>
          <a:ln w="2312" cap="rnd">
            <a:solidFill>
              <a:srgbClr val="184376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6" name="Полилиния: фигура 8">
            <a:extLst>
              <a:ext uri="{FF2B5EF4-FFF2-40B4-BE49-F238E27FC236}">
                <a16:creationId xmlns="" xmlns:a16="http://schemas.microsoft.com/office/drawing/2014/main" id="{5A43BC84-610B-4DCE-B9A5-2F7346BB145A}"/>
              </a:ext>
            </a:extLst>
          </p:cNvPr>
          <p:cNvSpPr/>
          <p:nvPr/>
        </p:nvSpPr>
        <p:spPr>
          <a:xfrm>
            <a:off x="8867601" y="3693988"/>
            <a:ext cx="980676" cy="1099801"/>
          </a:xfrm>
          <a:custGeom>
            <a:avLst/>
            <a:gdLst>
              <a:gd name="connsiteX0" fmla="*/ 0 w 97719"/>
              <a:gd name="connsiteY0" fmla="*/ 56355 h 110027"/>
              <a:gd name="connsiteX1" fmla="*/ 19495 w 97719"/>
              <a:gd name="connsiteY1" fmla="*/ 44912 h 110027"/>
              <a:gd name="connsiteX2" fmla="*/ 35905 w 97719"/>
              <a:gd name="connsiteY2" fmla="*/ 73351 h 110027"/>
              <a:gd name="connsiteX3" fmla="*/ 78102 w 97719"/>
              <a:gd name="connsiteY3" fmla="*/ 0 h 110027"/>
              <a:gd name="connsiteX4" fmla="*/ 97720 w 97719"/>
              <a:gd name="connsiteY4" fmla="*/ 11444 h 110027"/>
              <a:gd name="connsiteX5" fmla="*/ 35905 w 97719"/>
              <a:gd name="connsiteY5" fmla="*/ 110027 h 1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19" h="110027">
                <a:moveTo>
                  <a:pt x="0" y="56355"/>
                </a:moveTo>
                <a:lnTo>
                  <a:pt x="19495" y="44912"/>
                </a:lnTo>
                <a:lnTo>
                  <a:pt x="35905" y="73351"/>
                </a:lnTo>
                <a:lnTo>
                  <a:pt x="78102" y="0"/>
                </a:lnTo>
                <a:lnTo>
                  <a:pt x="97720" y="11444"/>
                </a:lnTo>
                <a:lnTo>
                  <a:pt x="35905" y="110027"/>
                </a:lnTo>
                <a:close/>
              </a:path>
            </a:pathLst>
          </a:custGeom>
          <a:noFill/>
          <a:ln w="2312" cap="rnd">
            <a:solidFill>
              <a:srgbClr val="184376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8076054" y="2818871"/>
            <a:ext cx="1583094" cy="1974918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26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487"/>
            <a:ext cx="11796665" cy="7565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Вопрос/ответ*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3111"/>
            <a:ext cx="12192000" cy="4576081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Как выполнить квотирование, если вообще не закупаем товары из перечня ППрРФ от 03.12.2020 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2013?</a:t>
            </a: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Продукцию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которой нет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 реестрах (слайд 5 и 7 презентации),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признать российской для выполнения минимальной доли. Закон № 223-ФЗ предусматривает самостоятельность заказчиков в закупках. Чтобы достичь минимальной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доли,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предоставляет приоритет товарам российского происхождения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осуществлении закупки.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Порядок, в котором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указанный приоритет, необходимо прописать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Положении о закупке.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618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: фигура 6">
            <a:extLst>
              <a:ext uri="{FF2B5EF4-FFF2-40B4-BE49-F238E27FC236}">
                <a16:creationId xmlns="" xmlns:a16="http://schemas.microsoft.com/office/drawing/2014/main" id="{2221947D-7CB6-4C78-9176-4DB48EB84F01}"/>
              </a:ext>
            </a:extLst>
          </p:cNvPr>
          <p:cNvSpPr/>
          <p:nvPr/>
        </p:nvSpPr>
        <p:spPr>
          <a:xfrm>
            <a:off x="236595" y="1101012"/>
            <a:ext cx="425878" cy="556348"/>
          </a:xfrm>
          <a:custGeom>
            <a:avLst/>
            <a:gdLst>
              <a:gd name="connsiteX0" fmla="*/ 30692 w 82173"/>
              <a:gd name="connsiteY0" fmla="*/ 117708 h 117707"/>
              <a:gd name="connsiteX1" fmla="*/ 30692 w 82173"/>
              <a:gd name="connsiteY1" fmla="*/ 98213 h 117707"/>
              <a:gd name="connsiteX2" fmla="*/ 50094 w 82173"/>
              <a:gd name="connsiteY2" fmla="*/ 98213 h 117707"/>
              <a:gd name="connsiteX3" fmla="*/ 50094 w 82173"/>
              <a:gd name="connsiteY3" fmla="*/ 117708 h 117707"/>
              <a:gd name="connsiteX4" fmla="*/ 30692 w 82173"/>
              <a:gd name="connsiteY4" fmla="*/ 117708 h 117707"/>
              <a:gd name="connsiteX5" fmla="*/ 50340 w 82173"/>
              <a:gd name="connsiteY5" fmla="*/ 90347 h 117707"/>
              <a:gd name="connsiteX6" fmla="*/ 30445 w 82173"/>
              <a:gd name="connsiteY6" fmla="*/ 90347 h 117707"/>
              <a:gd name="connsiteX7" fmla="*/ 30321 w 82173"/>
              <a:gd name="connsiteY7" fmla="*/ 85042 h 117707"/>
              <a:gd name="connsiteX8" fmla="*/ 30445 w 82173"/>
              <a:gd name="connsiteY8" fmla="*/ 82482 h 117707"/>
              <a:gd name="connsiteX9" fmla="*/ 30568 w 82173"/>
              <a:gd name="connsiteY9" fmla="*/ 79891 h 117707"/>
              <a:gd name="connsiteX10" fmla="*/ 30938 w 82173"/>
              <a:gd name="connsiteY10" fmla="*/ 77300 h 117707"/>
              <a:gd name="connsiteX11" fmla="*/ 31185 w 82173"/>
              <a:gd name="connsiteY11" fmla="*/ 74739 h 117707"/>
              <a:gd name="connsiteX12" fmla="*/ 31586 w 82173"/>
              <a:gd name="connsiteY12" fmla="*/ 72148 h 117707"/>
              <a:gd name="connsiteX13" fmla="*/ 32080 w 82173"/>
              <a:gd name="connsiteY13" fmla="*/ 69958 h 117707"/>
              <a:gd name="connsiteX14" fmla="*/ 32851 w 82173"/>
              <a:gd name="connsiteY14" fmla="*/ 67892 h 117707"/>
              <a:gd name="connsiteX15" fmla="*/ 33591 w 82173"/>
              <a:gd name="connsiteY15" fmla="*/ 66072 h 117707"/>
              <a:gd name="connsiteX16" fmla="*/ 34362 w 82173"/>
              <a:gd name="connsiteY16" fmla="*/ 64529 h 117707"/>
              <a:gd name="connsiteX17" fmla="*/ 35627 w 82173"/>
              <a:gd name="connsiteY17" fmla="*/ 62987 h 117707"/>
              <a:gd name="connsiteX18" fmla="*/ 36892 w 82173"/>
              <a:gd name="connsiteY18" fmla="*/ 61167 h 117707"/>
              <a:gd name="connsiteX19" fmla="*/ 38434 w 82173"/>
              <a:gd name="connsiteY19" fmla="*/ 59378 h 117707"/>
              <a:gd name="connsiteX20" fmla="*/ 40069 w 82173"/>
              <a:gd name="connsiteY20" fmla="*/ 57558 h 117707"/>
              <a:gd name="connsiteX21" fmla="*/ 42105 w 82173"/>
              <a:gd name="connsiteY21" fmla="*/ 55769 h 117707"/>
              <a:gd name="connsiteX22" fmla="*/ 44140 w 82173"/>
              <a:gd name="connsiteY22" fmla="*/ 53826 h 117707"/>
              <a:gd name="connsiteX23" fmla="*/ 46423 w 82173"/>
              <a:gd name="connsiteY23" fmla="*/ 51883 h 117707"/>
              <a:gd name="connsiteX24" fmla="*/ 50711 w 82173"/>
              <a:gd name="connsiteY24" fmla="*/ 48274 h 117707"/>
              <a:gd name="connsiteX25" fmla="*/ 54134 w 82173"/>
              <a:gd name="connsiteY25" fmla="*/ 45158 h 117707"/>
              <a:gd name="connsiteX26" fmla="*/ 56417 w 82173"/>
              <a:gd name="connsiteY26" fmla="*/ 42968 h 117707"/>
              <a:gd name="connsiteX27" fmla="*/ 57959 w 82173"/>
              <a:gd name="connsiteY27" fmla="*/ 41549 h 117707"/>
              <a:gd name="connsiteX28" fmla="*/ 58576 w 82173"/>
              <a:gd name="connsiteY28" fmla="*/ 40408 h 117707"/>
              <a:gd name="connsiteX29" fmla="*/ 59224 w 82173"/>
              <a:gd name="connsiteY29" fmla="*/ 39359 h 117707"/>
              <a:gd name="connsiteX30" fmla="*/ 59594 w 82173"/>
              <a:gd name="connsiteY30" fmla="*/ 38465 h 117707"/>
              <a:gd name="connsiteX31" fmla="*/ 59995 w 82173"/>
              <a:gd name="connsiteY31" fmla="*/ 37293 h 117707"/>
              <a:gd name="connsiteX32" fmla="*/ 60365 w 82173"/>
              <a:gd name="connsiteY32" fmla="*/ 36275 h 117707"/>
              <a:gd name="connsiteX33" fmla="*/ 60489 w 82173"/>
              <a:gd name="connsiteY33" fmla="*/ 35103 h 117707"/>
              <a:gd name="connsiteX34" fmla="*/ 60612 w 82173"/>
              <a:gd name="connsiteY34" fmla="*/ 34085 h 117707"/>
              <a:gd name="connsiteX35" fmla="*/ 60859 w 82173"/>
              <a:gd name="connsiteY35" fmla="*/ 32789 h 117707"/>
              <a:gd name="connsiteX36" fmla="*/ 60612 w 82173"/>
              <a:gd name="connsiteY36" fmla="*/ 31247 h 117707"/>
              <a:gd name="connsiteX37" fmla="*/ 60365 w 82173"/>
              <a:gd name="connsiteY37" fmla="*/ 29674 h 117707"/>
              <a:gd name="connsiteX38" fmla="*/ 60118 w 82173"/>
              <a:gd name="connsiteY38" fmla="*/ 28255 h 117707"/>
              <a:gd name="connsiteX39" fmla="*/ 59471 w 82173"/>
              <a:gd name="connsiteY39" fmla="*/ 26836 h 117707"/>
              <a:gd name="connsiteX40" fmla="*/ 58700 w 82173"/>
              <a:gd name="connsiteY40" fmla="*/ 25417 h 117707"/>
              <a:gd name="connsiteX41" fmla="*/ 57959 w 82173"/>
              <a:gd name="connsiteY41" fmla="*/ 23998 h 117707"/>
              <a:gd name="connsiteX42" fmla="*/ 56818 w 82173"/>
              <a:gd name="connsiteY42" fmla="*/ 22857 h 117707"/>
              <a:gd name="connsiteX43" fmla="*/ 55677 w 82173"/>
              <a:gd name="connsiteY43" fmla="*/ 21685 h 117707"/>
              <a:gd name="connsiteX44" fmla="*/ 54289 w 82173"/>
              <a:gd name="connsiteY44" fmla="*/ 20636 h 117707"/>
              <a:gd name="connsiteX45" fmla="*/ 52870 w 82173"/>
              <a:gd name="connsiteY45" fmla="*/ 19618 h 117707"/>
              <a:gd name="connsiteX46" fmla="*/ 51235 w 82173"/>
              <a:gd name="connsiteY46" fmla="*/ 18847 h 117707"/>
              <a:gd name="connsiteX47" fmla="*/ 49723 w 82173"/>
              <a:gd name="connsiteY47" fmla="*/ 18199 h 117707"/>
              <a:gd name="connsiteX48" fmla="*/ 47934 w 82173"/>
              <a:gd name="connsiteY48" fmla="*/ 17675 h 117707"/>
              <a:gd name="connsiteX49" fmla="*/ 46022 w 82173"/>
              <a:gd name="connsiteY49" fmla="*/ 17305 h 117707"/>
              <a:gd name="connsiteX50" fmla="*/ 44017 w 82173"/>
              <a:gd name="connsiteY50" fmla="*/ 17150 h 117707"/>
              <a:gd name="connsiteX51" fmla="*/ 41858 w 82173"/>
              <a:gd name="connsiteY51" fmla="*/ 17027 h 117707"/>
              <a:gd name="connsiteX52" fmla="*/ 39822 w 82173"/>
              <a:gd name="connsiteY52" fmla="*/ 17150 h 117707"/>
              <a:gd name="connsiteX53" fmla="*/ 37786 w 82173"/>
              <a:gd name="connsiteY53" fmla="*/ 17305 h 117707"/>
              <a:gd name="connsiteX54" fmla="*/ 35874 w 82173"/>
              <a:gd name="connsiteY54" fmla="*/ 17675 h 117707"/>
              <a:gd name="connsiteX55" fmla="*/ 34115 w 82173"/>
              <a:gd name="connsiteY55" fmla="*/ 18199 h 117707"/>
              <a:gd name="connsiteX56" fmla="*/ 32450 w 82173"/>
              <a:gd name="connsiteY56" fmla="*/ 18970 h 117707"/>
              <a:gd name="connsiteX57" fmla="*/ 30938 w 82173"/>
              <a:gd name="connsiteY57" fmla="*/ 19741 h 117707"/>
              <a:gd name="connsiteX58" fmla="*/ 29427 w 82173"/>
              <a:gd name="connsiteY58" fmla="*/ 20790 h 117707"/>
              <a:gd name="connsiteX59" fmla="*/ 27885 w 82173"/>
              <a:gd name="connsiteY59" fmla="*/ 21808 h 117707"/>
              <a:gd name="connsiteX60" fmla="*/ 26497 w 82173"/>
              <a:gd name="connsiteY60" fmla="*/ 23104 h 117707"/>
              <a:gd name="connsiteX61" fmla="*/ 25355 w 82173"/>
              <a:gd name="connsiteY61" fmla="*/ 24646 h 117707"/>
              <a:gd name="connsiteX62" fmla="*/ 24091 w 82173"/>
              <a:gd name="connsiteY62" fmla="*/ 26342 h 117707"/>
              <a:gd name="connsiteX63" fmla="*/ 23073 w 82173"/>
              <a:gd name="connsiteY63" fmla="*/ 27885 h 117707"/>
              <a:gd name="connsiteX64" fmla="*/ 22178 w 82173"/>
              <a:gd name="connsiteY64" fmla="*/ 29828 h 117707"/>
              <a:gd name="connsiteX65" fmla="*/ 21314 w 82173"/>
              <a:gd name="connsiteY65" fmla="*/ 32018 h 117707"/>
              <a:gd name="connsiteX66" fmla="*/ 20667 w 82173"/>
              <a:gd name="connsiteY66" fmla="*/ 34331 h 117707"/>
              <a:gd name="connsiteX67" fmla="*/ 20173 w 82173"/>
              <a:gd name="connsiteY67" fmla="*/ 36645 h 117707"/>
              <a:gd name="connsiteX68" fmla="*/ 0 w 82173"/>
              <a:gd name="connsiteY68" fmla="*/ 34208 h 117707"/>
              <a:gd name="connsiteX69" fmla="*/ 123 w 82173"/>
              <a:gd name="connsiteY69" fmla="*/ 32388 h 117707"/>
              <a:gd name="connsiteX70" fmla="*/ 247 w 82173"/>
              <a:gd name="connsiteY70" fmla="*/ 30599 h 117707"/>
              <a:gd name="connsiteX71" fmla="*/ 648 w 82173"/>
              <a:gd name="connsiteY71" fmla="*/ 28903 h 117707"/>
              <a:gd name="connsiteX72" fmla="*/ 1141 w 82173"/>
              <a:gd name="connsiteY72" fmla="*/ 27237 h 117707"/>
              <a:gd name="connsiteX73" fmla="*/ 1511 w 82173"/>
              <a:gd name="connsiteY73" fmla="*/ 25540 h 117707"/>
              <a:gd name="connsiteX74" fmla="*/ 2036 w 82173"/>
              <a:gd name="connsiteY74" fmla="*/ 23998 h 117707"/>
              <a:gd name="connsiteX75" fmla="*/ 2653 w 82173"/>
              <a:gd name="connsiteY75" fmla="*/ 22579 h 117707"/>
              <a:gd name="connsiteX76" fmla="*/ 3424 w 82173"/>
              <a:gd name="connsiteY76" fmla="*/ 21037 h 117707"/>
              <a:gd name="connsiteX77" fmla="*/ 4195 w 82173"/>
              <a:gd name="connsiteY77" fmla="*/ 19495 h 117707"/>
              <a:gd name="connsiteX78" fmla="*/ 5059 w 82173"/>
              <a:gd name="connsiteY78" fmla="*/ 17952 h 117707"/>
              <a:gd name="connsiteX79" fmla="*/ 5953 w 82173"/>
              <a:gd name="connsiteY79" fmla="*/ 16657 h 117707"/>
              <a:gd name="connsiteX80" fmla="*/ 6971 w 82173"/>
              <a:gd name="connsiteY80" fmla="*/ 15238 h 117707"/>
              <a:gd name="connsiteX81" fmla="*/ 7989 w 82173"/>
              <a:gd name="connsiteY81" fmla="*/ 13819 h 117707"/>
              <a:gd name="connsiteX82" fmla="*/ 9254 w 82173"/>
              <a:gd name="connsiteY82" fmla="*/ 12400 h 117707"/>
              <a:gd name="connsiteX83" fmla="*/ 11783 w 82173"/>
              <a:gd name="connsiteY83" fmla="*/ 9932 h 117707"/>
              <a:gd name="connsiteX84" fmla="*/ 13325 w 82173"/>
              <a:gd name="connsiteY84" fmla="*/ 8791 h 117707"/>
              <a:gd name="connsiteX85" fmla="*/ 14713 w 82173"/>
              <a:gd name="connsiteY85" fmla="*/ 7619 h 117707"/>
              <a:gd name="connsiteX86" fmla="*/ 16348 w 82173"/>
              <a:gd name="connsiteY86" fmla="*/ 6570 h 117707"/>
              <a:gd name="connsiteX87" fmla="*/ 17891 w 82173"/>
              <a:gd name="connsiteY87" fmla="*/ 5676 h 117707"/>
              <a:gd name="connsiteX88" fmla="*/ 19402 w 82173"/>
              <a:gd name="connsiteY88" fmla="*/ 4658 h 117707"/>
              <a:gd name="connsiteX89" fmla="*/ 21037 w 82173"/>
              <a:gd name="connsiteY89" fmla="*/ 3887 h 117707"/>
              <a:gd name="connsiteX90" fmla="*/ 22826 w 82173"/>
              <a:gd name="connsiteY90" fmla="*/ 3239 h 117707"/>
              <a:gd name="connsiteX91" fmla="*/ 24615 w 82173"/>
              <a:gd name="connsiteY91" fmla="*/ 2437 h 117707"/>
              <a:gd name="connsiteX92" fmla="*/ 26497 w 82173"/>
              <a:gd name="connsiteY92" fmla="*/ 1943 h 117707"/>
              <a:gd name="connsiteX93" fmla="*/ 28409 w 82173"/>
              <a:gd name="connsiteY93" fmla="*/ 1419 h 117707"/>
              <a:gd name="connsiteX94" fmla="*/ 30321 w 82173"/>
              <a:gd name="connsiteY94" fmla="*/ 1018 h 117707"/>
              <a:gd name="connsiteX95" fmla="*/ 32326 w 82173"/>
              <a:gd name="connsiteY95" fmla="*/ 648 h 117707"/>
              <a:gd name="connsiteX96" fmla="*/ 34362 w 82173"/>
              <a:gd name="connsiteY96" fmla="*/ 401 h 117707"/>
              <a:gd name="connsiteX97" fmla="*/ 36645 w 82173"/>
              <a:gd name="connsiteY97" fmla="*/ 123 h 117707"/>
              <a:gd name="connsiteX98" fmla="*/ 40963 w 82173"/>
              <a:gd name="connsiteY98" fmla="*/ 0 h 117707"/>
              <a:gd name="connsiteX99" fmla="*/ 45528 w 82173"/>
              <a:gd name="connsiteY99" fmla="*/ 123 h 117707"/>
              <a:gd name="connsiteX100" fmla="*/ 47811 w 82173"/>
              <a:gd name="connsiteY100" fmla="*/ 401 h 117707"/>
              <a:gd name="connsiteX101" fmla="*/ 49970 w 82173"/>
              <a:gd name="connsiteY101" fmla="*/ 648 h 117707"/>
              <a:gd name="connsiteX102" fmla="*/ 52006 w 82173"/>
              <a:gd name="connsiteY102" fmla="*/ 1018 h 117707"/>
              <a:gd name="connsiteX103" fmla="*/ 54011 w 82173"/>
              <a:gd name="connsiteY103" fmla="*/ 1419 h 117707"/>
              <a:gd name="connsiteX104" fmla="*/ 56047 w 82173"/>
              <a:gd name="connsiteY104" fmla="*/ 1943 h 117707"/>
              <a:gd name="connsiteX105" fmla="*/ 57959 w 82173"/>
              <a:gd name="connsiteY105" fmla="*/ 2437 h 117707"/>
              <a:gd name="connsiteX106" fmla="*/ 59718 w 82173"/>
              <a:gd name="connsiteY106" fmla="*/ 3239 h 117707"/>
              <a:gd name="connsiteX107" fmla="*/ 61507 w 82173"/>
              <a:gd name="connsiteY107" fmla="*/ 4010 h 117707"/>
              <a:gd name="connsiteX108" fmla="*/ 63265 w 82173"/>
              <a:gd name="connsiteY108" fmla="*/ 4658 h 117707"/>
              <a:gd name="connsiteX109" fmla="*/ 64930 w 82173"/>
              <a:gd name="connsiteY109" fmla="*/ 5676 h 117707"/>
              <a:gd name="connsiteX110" fmla="*/ 66565 w 82173"/>
              <a:gd name="connsiteY110" fmla="*/ 6570 h 117707"/>
              <a:gd name="connsiteX111" fmla="*/ 68108 w 82173"/>
              <a:gd name="connsiteY111" fmla="*/ 7742 h 117707"/>
              <a:gd name="connsiteX112" fmla="*/ 69619 w 82173"/>
              <a:gd name="connsiteY112" fmla="*/ 8914 h 117707"/>
              <a:gd name="connsiteX113" fmla="*/ 71007 w 82173"/>
              <a:gd name="connsiteY113" fmla="*/ 10056 h 117707"/>
              <a:gd name="connsiteX114" fmla="*/ 73536 w 82173"/>
              <a:gd name="connsiteY114" fmla="*/ 12647 h 117707"/>
              <a:gd name="connsiteX115" fmla="*/ 74832 w 82173"/>
              <a:gd name="connsiteY115" fmla="*/ 13942 h 117707"/>
              <a:gd name="connsiteX116" fmla="*/ 75973 w 82173"/>
              <a:gd name="connsiteY116" fmla="*/ 15361 h 117707"/>
              <a:gd name="connsiteX117" fmla="*/ 76837 w 82173"/>
              <a:gd name="connsiteY117" fmla="*/ 16780 h 117707"/>
              <a:gd name="connsiteX118" fmla="*/ 77855 w 82173"/>
              <a:gd name="connsiteY118" fmla="*/ 18076 h 117707"/>
              <a:gd name="connsiteX119" fmla="*/ 78626 w 82173"/>
              <a:gd name="connsiteY119" fmla="*/ 19495 h 117707"/>
              <a:gd name="connsiteX120" fmla="*/ 79521 w 82173"/>
              <a:gd name="connsiteY120" fmla="*/ 20913 h 117707"/>
              <a:gd name="connsiteX121" fmla="*/ 80137 w 82173"/>
              <a:gd name="connsiteY121" fmla="*/ 22456 h 117707"/>
              <a:gd name="connsiteX122" fmla="*/ 80662 w 82173"/>
              <a:gd name="connsiteY122" fmla="*/ 23875 h 117707"/>
              <a:gd name="connsiteX123" fmla="*/ 81032 w 82173"/>
              <a:gd name="connsiteY123" fmla="*/ 25417 h 117707"/>
              <a:gd name="connsiteX124" fmla="*/ 81526 w 82173"/>
              <a:gd name="connsiteY124" fmla="*/ 26959 h 117707"/>
              <a:gd name="connsiteX125" fmla="*/ 81803 w 82173"/>
              <a:gd name="connsiteY125" fmla="*/ 28656 h 117707"/>
              <a:gd name="connsiteX126" fmla="*/ 82050 w 82173"/>
              <a:gd name="connsiteY126" fmla="*/ 30198 h 117707"/>
              <a:gd name="connsiteX127" fmla="*/ 82173 w 82173"/>
              <a:gd name="connsiteY127" fmla="*/ 31740 h 117707"/>
              <a:gd name="connsiteX128" fmla="*/ 82173 w 82173"/>
              <a:gd name="connsiteY128" fmla="*/ 33437 h 117707"/>
              <a:gd name="connsiteX129" fmla="*/ 82173 w 82173"/>
              <a:gd name="connsiteY129" fmla="*/ 35226 h 117707"/>
              <a:gd name="connsiteX130" fmla="*/ 81927 w 82173"/>
              <a:gd name="connsiteY130" fmla="*/ 37046 h 117707"/>
              <a:gd name="connsiteX131" fmla="*/ 81680 w 82173"/>
              <a:gd name="connsiteY131" fmla="*/ 38835 h 117707"/>
              <a:gd name="connsiteX132" fmla="*/ 81155 w 82173"/>
              <a:gd name="connsiteY132" fmla="*/ 40655 h 117707"/>
              <a:gd name="connsiteX133" fmla="*/ 80538 w 82173"/>
              <a:gd name="connsiteY133" fmla="*/ 42475 h 117707"/>
              <a:gd name="connsiteX134" fmla="*/ 79891 w 82173"/>
              <a:gd name="connsiteY134" fmla="*/ 44140 h 117707"/>
              <a:gd name="connsiteX135" fmla="*/ 78996 w 82173"/>
              <a:gd name="connsiteY135" fmla="*/ 45806 h 117707"/>
              <a:gd name="connsiteX136" fmla="*/ 78102 w 82173"/>
              <a:gd name="connsiteY136" fmla="*/ 47503 h 117707"/>
              <a:gd name="connsiteX137" fmla="*/ 76837 w 82173"/>
              <a:gd name="connsiteY137" fmla="*/ 49292 h 117707"/>
              <a:gd name="connsiteX138" fmla="*/ 75449 w 82173"/>
              <a:gd name="connsiteY138" fmla="*/ 50988 h 117707"/>
              <a:gd name="connsiteX139" fmla="*/ 73691 w 82173"/>
              <a:gd name="connsiteY139" fmla="*/ 53178 h 117707"/>
              <a:gd name="connsiteX140" fmla="*/ 71655 w 82173"/>
              <a:gd name="connsiteY140" fmla="*/ 55368 h 117707"/>
              <a:gd name="connsiteX141" fmla="*/ 69372 w 82173"/>
              <a:gd name="connsiteY141" fmla="*/ 57558 h 117707"/>
              <a:gd name="connsiteX142" fmla="*/ 66689 w 82173"/>
              <a:gd name="connsiteY142" fmla="*/ 60026 h 117707"/>
              <a:gd name="connsiteX143" fmla="*/ 60489 w 82173"/>
              <a:gd name="connsiteY143" fmla="*/ 65424 h 117707"/>
              <a:gd name="connsiteX144" fmla="*/ 57435 w 82173"/>
              <a:gd name="connsiteY144" fmla="*/ 68138 h 117707"/>
              <a:gd name="connsiteX145" fmla="*/ 54906 w 82173"/>
              <a:gd name="connsiteY145" fmla="*/ 70729 h 117707"/>
              <a:gd name="connsiteX146" fmla="*/ 52993 w 82173"/>
              <a:gd name="connsiteY146" fmla="*/ 72920 h 117707"/>
              <a:gd name="connsiteX147" fmla="*/ 52376 w 82173"/>
              <a:gd name="connsiteY147" fmla="*/ 73968 h 117707"/>
              <a:gd name="connsiteX148" fmla="*/ 52006 w 82173"/>
              <a:gd name="connsiteY148" fmla="*/ 74863 h 117707"/>
              <a:gd name="connsiteX149" fmla="*/ 51605 w 82173"/>
              <a:gd name="connsiteY149" fmla="*/ 75881 h 117707"/>
              <a:gd name="connsiteX150" fmla="*/ 51112 w 82173"/>
              <a:gd name="connsiteY150" fmla="*/ 77454 h 117707"/>
              <a:gd name="connsiteX151" fmla="*/ 50865 w 82173"/>
              <a:gd name="connsiteY151" fmla="*/ 79243 h 117707"/>
              <a:gd name="connsiteX152" fmla="*/ 50711 w 82173"/>
              <a:gd name="connsiteY152" fmla="*/ 81186 h 117707"/>
              <a:gd name="connsiteX153" fmla="*/ 50464 w 82173"/>
              <a:gd name="connsiteY153" fmla="*/ 85566 h 117707"/>
              <a:gd name="connsiteX154" fmla="*/ 50340 w 82173"/>
              <a:gd name="connsiteY154" fmla="*/ 90347 h 11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2173" h="117707">
                <a:moveTo>
                  <a:pt x="30692" y="117708"/>
                </a:moveTo>
                <a:lnTo>
                  <a:pt x="30692" y="98213"/>
                </a:lnTo>
                <a:lnTo>
                  <a:pt x="50094" y="98213"/>
                </a:lnTo>
                <a:lnTo>
                  <a:pt x="50094" y="117708"/>
                </a:lnTo>
                <a:lnTo>
                  <a:pt x="30692" y="117708"/>
                </a:lnTo>
                <a:close/>
                <a:moveTo>
                  <a:pt x="50340" y="90347"/>
                </a:moveTo>
                <a:lnTo>
                  <a:pt x="30445" y="90347"/>
                </a:lnTo>
                <a:lnTo>
                  <a:pt x="30321" y="85042"/>
                </a:lnTo>
                <a:lnTo>
                  <a:pt x="30445" y="82482"/>
                </a:lnTo>
                <a:lnTo>
                  <a:pt x="30568" y="79891"/>
                </a:lnTo>
                <a:lnTo>
                  <a:pt x="30938" y="77300"/>
                </a:lnTo>
                <a:lnTo>
                  <a:pt x="31185" y="74739"/>
                </a:lnTo>
                <a:lnTo>
                  <a:pt x="31586" y="72148"/>
                </a:lnTo>
                <a:lnTo>
                  <a:pt x="32080" y="69958"/>
                </a:lnTo>
                <a:lnTo>
                  <a:pt x="32851" y="67892"/>
                </a:lnTo>
                <a:lnTo>
                  <a:pt x="33591" y="66072"/>
                </a:lnTo>
                <a:lnTo>
                  <a:pt x="34362" y="64529"/>
                </a:lnTo>
                <a:lnTo>
                  <a:pt x="35627" y="62987"/>
                </a:lnTo>
                <a:lnTo>
                  <a:pt x="36892" y="61167"/>
                </a:lnTo>
                <a:lnTo>
                  <a:pt x="38434" y="59378"/>
                </a:lnTo>
                <a:lnTo>
                  <a:pt x="40069" y="57558"/>
                </a:lnTo>
                <a:lnTo>
                  <a:pt x="42105" y="55769"/>
                </a:lnTo>
                <a:lnTo>
                  <a:pt x="44140" y="53826"/>
                </a:lnTo>
                <a:lnTo>
                  <a:pt x="46423" y="51883"/>
                </a:lnTo>
                <a:lnTo>
                  <a:pt x="50711" y="48274"/>
                </a:lnTo>
                <a:lnTo>
                  <a:pt x="54134" y="45158"/>
                </a:lnTo>
                <a:lnTo>
                  <a:pt x="56417" y="42968"/>
                </a:lnTo>
                <a:lnTo>
                  <a:pt x="57959" y="41549"/>
                </a:lnTo>
                <a:lnTo>
                  <a:pt x="58576" y="40408"/>
                </a:lnTo>
                <a:lnTo>
                  <a:pt x="59224" y="39359"/>
                </a:lnTo>
                <a:lnTo>
                  <a:pt x="59594" y="38465"/>
                </a:lnTo>
                <a:lnTo>
                  <a:pt x="59995" y="37293"/>
                </a:lnTo>
                <a:lnTo>
                  <a:pt x="60365" y="36275"/>
                </a:lnTo>
                <a:lnTo>
                  <a:pt x="60489" y="35103"/>
                </a:lnTo>
                <a:lnTo>
                  <a:pt x="60612" y="34085"/>
                </a:lnTo>
                <a:lnTo>
                  <a:pt x="60859" y="32789"/>
                </a:lnTo>
                <a:lnTo>
                  <a:pt x="60612" y="31247"/>
                </a:lnTo>
                <a:lnTo>
                  <a:pt x="60365" y="29674"/>
                </a:lnTo>
                <a:lnTo>
                  <a:pt x="60118" y="28255"/>
                </a:lnTo>
                <a:lnTo>
                  <a:pt x="59471" y="26836"/>
                </a:lnTo>
                <a:lnTo>
                  <a:pt x="58700" y="25417"/>
                </a:lnTo>
                <a:lnTo>
                  <a:pt x="57959" y="23998"/>
                </a:lnTo>
                <a:lnTo>
                  <a:pt x="56818" y="22857"/>
                </a:lnTo>
                <a:lnTo>
                  <a:pt x="55677" y="21685"/>
                </a:lnTo>
                <a:lnTo>
                  <a:pt x="54289" y="20636"/>
                </a:lnTo>
                <a:lnTo>
                  <a:pt x="52870" y="19618"/>
                </a:lnTo>
                <a:lnTo>
                  <a:pt x="51235" y="18847"/>
                </a:lnTo>
                <a:lnTo>
                  <a:pt x="49723" y="18199"/>
                </a:lnTo>
                <a:lnTo>
                  <a:pt x="47934" y="17675"/>
                </a:lnTo>
                <a:lnTo>
                  <a:pt x="46022" y="17305"/>
                </a:lnTo>
                <a:lnTo>
                  <a:pt x="44017" y="17150"/>
                </a:lnTo>
                <a:lnTo>
                  <a:pt x="41858" y="17027"/>
                </a:lnTo>
                <a:lnTo>
                  <a:pt x="39822" y="17150"/>
                </a:lnTo>
                <a:lnTo>
                  <a:pt x="37786" y="17305"/>
                </a:lnTo>
                <a:lnTo>
                  <a:pt x="35874" y="17675"/>
                </a:lnTo>
                <a:lnTo>
                  <a:pt x="34115" y="18199"/>
                </a:lnTo>
                <a:lnTo>
                  <a:pt x="32450" y="18970"/>
                </a:lnTo>
                <a:lnTo>
                  <a:pt x="30938" y="19741"/>
                </a:lnTo>
                <a:lnTo>
                  <a:pt x="29427" y="20790"/>
                </a:lnTo>
                <a:lnTo>
                  <a:pt x="27885" y="21808"/>
                </a:lnTo>
                <a:lnTo>
                  <a:pt x="26497" y="23104"/>
                </a:lnTo>
                <a:lnTo>
                  <a:pt x="25355" y="24646"/>
                </a:lnTo>
                <a:lnTo>
                  <a:pt x="24091" y="26342"/>
                </a:lnTo>
                <a:lnTo>
                  <a:pt x="23073" y="27885"/>
                </a:lnTo>
                <a:lnTo>
                  <a:pt x="22178" y="29828"/>
                </a:lnTo>
                <a:lnTo>
                  <a:pt x="21314" y="32018"/>
                </a:lnTo>
                <a:lnTo>
                  <a:pt x="20667" y="34331"/>
                </a:lnTo>
                <a:lnTo>
                  <a:pt x="20173" y="36645"/>
                </a:lnTo>
                <a:lnTo>
                  <a:pt x="0" y="34208"/>
                </a:lnTo>
                <a:lnTo>
                  <a:pt x="123" y="32388"/>
                </a:lnTo>
                <a:lnTo>
                  <a:pt x="247" y="30599"/>
                </a:lnTo>
                <a:lnTo>
                  <a:pt x="648" y="28903"/>
                </a:lnTo>
                <a:lnTo>
                  <a:pt x="1141" y="27237"/>
                </a:lnTo>
                <a:lnTo>
                  <a:pt x="1511" y="25540"/>
                </a:lnTo>
                <a:lnTo>
                  <a:pt x="2036" y="23998"/>
                </a:lnTo>
                <a:lnTo>
                  <a:pt x="2653" y="22579"/>
                </a:lnTo>
                <a:lnTo>
                  <a:pt x="3424" y="21037"/>
                </a:lnTo>
                <a:lnTo>
                  <a:pt x="4195" y="19495"/>
                </a:lnTo>
                <a:lnTo>
                  <a:pt x="5059" y="17952"/>
                </a:lnTo>
                <a:lnTo>
                  <a:pt x="5953" y="16657"/>
                </a:lnTo>
                <a:lnTo>
                  <a:pt x="6971" y="15238"/>
                </a:lnTo>
                <a:lnTo>
                  <a:pt x="7989" y="13819"/>
                </a:lnTo>
                <a:lnTo>
                  <a:pt x="9254" y="12400"/>
                </a:lnTo>
                <a:lnTo>
                  <a:pt x="11783" y="9932"/>
                </a:lnTo>
                <a:lnTo>
                  <a:pt x="13325" y="8791"/>
                </a:lnTo>
                <a:lnTo>
                  <a:pt x="14713" y="7619"/>
                </a:lnTo>
                <a:lnTo>
                  <a:pt x="16348" y="6570"/>
                </a:lnTo>
                <a:lnTo>
                  <a:pt x="17891" y="5676"/>
                </a:lnTo>
                <a:lnTo>
                  <a:pt x="19402" y="4658"/>
                </a:lnTo>
                <a:lnTo>
                  <a:pt x="21037" y="3887"/>
                </a:lnTo>
                <a:lnTo>
                  <a:pt x="22826" y="3239"/>
                </a:lnTo>
                <a:lnTo>
                  <a:pt x="24615" y="2437"/>
                </a:lnTo>
                <a:lnTo>
                  <a:pt x="26497" y="1943"/>
                </a:lnTo>
                <a:lnTo>
                  <a:pt x="28409" y="1419"/>
                </a:lnTo>
                <a:lnTo>
                  <a:pt x="30321" y="1018"/>
                </a:lnTo>
                <a:lnTo>
                  <a:pt x="32326" y="648"/>
                </a:lnTo>
                <a:lnTo>
                  <a:pt x="34362" y="401"/>
                </a:lnTo>
                <a:lnTo>
                  <a:pt x="36645" y="123"/>
                </a:lnTo>
                <a:lnTo>
                  <a:pt x="40963" y="0"/>
                </a:lnTo>
                <a:lnTo>
                  <a:pt x="45528" y="123"/>
                </a:lnTo>
                <a:lnTo>
                  <a:pt x="47811" y="401"/>
                </a:lnTo>
                <a:lnTo>
                  <a:pt x="49970" y="648"/>
                </a:lnTo>
                <a:lnTo>
                  <a:pt x="52006" y="1018"/>
                </a:lnTo>
                <a:lnTo>
                  <a:pt x="54011" y="1419"/>
                </a:lnTo>
                <a:lnTo>
                  <a:pt x="56047" y="1943"/>
                </a:lnTo>
                <a:lnTo>
                  <a:pt x="57959" y="2437"/>
                </a:lnTo>
                <a:lnTo>
                  <a:pt x="59718" y="3239"/>
                </a:lnTo>
                <a:lnTo>
                  <a:pt x="61507" y="4010"/>
                </a:lnTo>
                <a:lnTo>
                  <a:pt x="63265" y="4658"/>
                </a:lnTo>
                <a:lnTo>
                  <a:pt x="64930" y="5676"/>
                </a:lnTo>
                <a:lnTo>
                  <a:pt x="66565" y="6570"/>
                </a:lnTo>
                <a:lnTo>
                  <a:pt x="68108" y="7742"/>
                </a:lnTo>
                <a:lnTo>
                  <a:pt x="69619" y="8914"/>
                </a:lnTo>
                <a:lnTo>
                  <a:pt x="71007" y="10056"/>
                </a:lnTo>
                <a:lnTo>
                  <a:pt x="73536" y="12647"/>
                </a:lnTo>
                <a:lnTo>
                  <a:pt x="74832" y="13942"/>
                </a:lnTo>
                <a:lnTo>
                  <a:pt x="75973" y="15361"/>
                </a:lnTo>
                <a:lnTo>
                  <a:pt x="76837" y="16780"/>
                </a:lnTo>
                <a:lnTo>
                  <a:pt x="77855" y="18076"/>
                </a:lnTo>
                <a:lnTo>
                  <a:pt x="78626" y="19495"/>
                </a:lnTo>
                <a:lnTo>
                  <a:pt x="79521" y="20913"/>
                </a:lnTo>
                <a:lnTo>
                  <a:pt x="80137" y="22456"/>
                </a:lnTo>
                <a:lnTo>
                  <a:pt x="80662" y="23875"/>
                </a:lnTo>
                <a:lnTo>
                  <a:pt x="81032" y="25417"/>
                </a:lnTo>
                <a:lnTo>
                  <a:pt x="81526" y="26959"/>
                </a:lnTo>
                <a:lnTo>
                  <a:pt x="81803" y="28656"/>
                </a:lnTo>
                <a:lnTo>
                  <a:pt x="82050" y="30198"/>
                </a:lnTo>
                <a:lnTo>
                  <a:pt x="82173" y="31740"/>
                </a:lnTo>
                <a:lnTo>
                  <a:pt x="82173" y="33437"/>
                </a:lnTo>
                <a:lnTo>
                  <a:pt x="82173" y="35226"/>
                </a:lnTo>
                <a:lnTo>
                  <a:pt x="81927" y="37046"/>
                </a:lnTo>
                <a:lnTo>
                  <a:pt x="81680" y="38835"/>
                </a:lnTo>
                <a:lnTo>
                  <a:pt x="81155" y="40655"/>
                </a:lnTo>
                <a:lnTo>
                  <a:pt x="80538" y="42475"/>
                </a:lnTo>
                <a:lnTo>
                  <a:pt x="79891" y="44140"/>
                </a:lnTo>
                <a:lnTo>
                  <a:pt x="78996" y="45806"/>
                </a:lnTo>
                <a:lnTo>
                  <a:pt x="78102" y="47503"/>
                </a:lnTo>
                <a:lnTo>
                  <a:pt x="76837" y="49292"/>
                </a:lnTo>
                <a:lnTo>
                  <a:pt x="75449" y="50988"/>
                </a:lnTo>
                <a:lnTo>
                  <a:pt x="73691" y="53178"/>
                </a:lnTo>
                <a:lnTo>
                  <a:pt x="71655" y="55368"/>
                </a:lnTo>
                <a:lnTo>
                  <a:pt x="69372" y="57558"/>
                </a:lnTo>
                <a:lnTo>
                  <a:pt x="66689" y="60026"/>
                </a:lnTo>
                <a:lnTo>
                  <a:pt x="60489" y="65424"/>
                </a:lnTo>
                <a:lnTo>
                  <a:pt x="57435" y="68138"/>
                </a:lnTo>
                <a:lnTo>
                  <a:pt x="54906" y="70729"/>
                </a:lnTo>
                <a:lnTo>
                  <a:pt x="52993" y="72920"/>
                </a:lnTo>
                <a:lnTo>
                  <a:pt x="52376" y="73968"/>
                </a:lnTo>
                <a:lnTo>
                  <a:pt x="52006" y="74863"/>
                </a:lnTo>
                <a:lnTo>
                  <a:pt x="51605" y="75881"/>
                </a:lnTo>
                <a:lnTo>
                  <a:pt x="51112" y="77454"/>
                </a:lnTo>
                <a:lnTo>
                  <a:pt x="50865" y="79243"/>
                </a:lnTo>
                <a:lnTo>
                  <a:pt x="50711" y="81186"/>
                </a:lnTo>
                <a:lnTo>
                  <a:pt x="50464" y="85566"/>
                </a:lnTo>
                <a:lnTo>
                  <a:pt x="50340" y="90347"/>
                </a:lnTo>
                <a:close/>
              </a:path>
            </a:pathLst>
          </a:custGeom>
          <a:noFill/>
          <a:ln w="2312" cap="rnd">
            <a:solidFill>
              <a:srgbClr val="184376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Полилиния: фигура 8">
            <a:extLst>
              <a:ext uri="{FF2B5EF4-FFF2-40B4-BE49-F238E27FC236}">
                <a16:creationId xmlns="" xmlns:a16="http://schemas.microsoft.com/office/drawing/2014/main" id="{5A43BC84-610B-4DCE-B9A5-2F7346BB145A}"/>
              </a:ext>
            </a:extLst>
          </p:cNvPr>
          <p:cNvSpPr/>
          <p:nvPr/>
        </p:nvSpPr>
        <p:spPr>
          <a:xfrm>
            <a:off x="236595" y="2323321"/>
            <a:ext cx="506680" cy="595013"/>
          </a:xfrm>
          <a:custGeom>
            <a:avLst/>
            <a:gdLst>
              <a:gd name="connsiteX0" fmla="*/ 0 w 97719"/>
              <a:gd name="connsiteY0" fmla="*/ 56355 h 110027"/>
              <a:gd name="connsiteX1" fmla="*/ 19495 w 97719"/>
              <a:gd name="connsiteY1" fmla="*/ 44912 h 110027"/>
              <a:gd name="connsiteX2" fmla="*/ 35905 w 97719"/>
              <a:gd name="connsiteY2" fmla="*/ 73351 h 110027"/>
              <a:gd name="connsiteX3" fmla="*/ 78102 w 97719"/>
              <a:gd name="connsiteY3" fmla="*/ 0 h 110027"/>
              <a:gd name="connsiteX4" fmla="*/ 97720 w 97719"/>
              <a:gd name="connsiteY4" fmla="*/ 11444 h 110027"/>
              <a:gd name="connsiteX5" fmla="*/ 35905 w 97719"/>
              <a:gd name="connsiteY5" fmla="*/ 110027 h 1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19" h="110027">
                <a:moveTo>
                  <a:pt x="0" y="56355"/>
                </a:moveTo>
                <a:lnTo>
                  <a:pt x="19495" y="44912"/>
                </a:lnTo>
                <a:lnTo>
                  <a:pt x="35905" y="73351"/>
                </a:lnTo>
                <a:lnTo>
                  <a:pt x="78102" y="0"/>
                </a:lnTo>
                <a:lnTo>
                  <a:pt x="97720" y="11444"/>
                </a:lnTo>
                <a:lnTo>
                  <a:pt x="35905" y="110027"/>
                </a:lnTo>
                <a:close/>
              </a:path>
            </a:pathLst>
          </a:custGeom>
          <a:noFill/>
          <a:ln w="2312" cap="rnd">
            <a:solidFill>
              <a:srgbClr val="184376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03633" y="6488668"/>
            <a:ext cx="190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*мнение автора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91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487"/>
            <a:ext cx="11796665" cy="7565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Вопрос/ответ*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3111"/>
            <a:ext cx="12192000" cy="5527804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Может ли заказчик по Закону № 223-ФЗ объединить в одну закупку разнородные товары, которые есть в перечне ППрРФ от 03.12.2020 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нет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Данное решение заказчик принимает самостоятельно. Порядок подготовки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процедур закупок, в том числе способы закупок, условия применения приоритетов, порядок заключения и исполнения договоров, а также иные действия, связанные с обеспечением закупки, заказчик устанавливает самостоятельно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Положении о закупке на основании действующих регулирующих документов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618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: фигура 6">
            <a:extLst>
              <a:ext uri="{FF2B5EF4-FFF2-40B4-BE49-F238E27FC236}">
                <a16:creationId xmlns="" xmlns:a16="http://schemas.microsoft.com/office/drawing/2014/main" id="{2221947D-7CB6-4C78-9176-4DB48EB84F01}"/>
              </a:ext>
            </a:extLst>
          </p:cNvPr>
          <p:cNvSpPr/>
          <p:nvPr/>
        </p:nvSpPr>
        <p:spPr>
          <a:xfrm>
            <a:off x="317397" y="1075290"/>
            <a:ext cx="425878" cy="614828"/>
          </a:xfrm>
          <a:custGeom>
            <a:avLst/>
            <a:gdLst>
              <a:gd name="connsiteX0" fmla="*/ 30692 w 82173"/>
              <a:gd name="connsiteY0" fmla="*/ 117708 h 117707"/>
              <a:gd name="connsiteX1" fmla="*/ 30692 w 82173"/>
              <a:gd name="connsiteY1" fmla="*/ 98213 h 117707"/>
              <a:gd name="connsiteX2" fmla="*/ 50094 w 82173"/>
              <a:gd name="connsiteY2" fmla="*/ 98213 h 117707"/>
              <a:gd name="connsiteX3" fmla="*/ 50094 w 82173"/>
              <a:gd name="connsiteY3" fmla="*/ 117708 h 117707"/>
              <a:gd name="connsiteX4" fmla="*/ 30692 w 82173"/>
              <a:gd name="connsiteY4" fmla="*/ 117708 h 117707"/>
              <a:gd name="connsiteX5" fmla="*/ 50340 w 82173"/>
              <a:gd name="connsiteY5" fmla="*/ 90347 h 117707"/>
              <a:gd name="connsiteX6" fmla="*/ 30445 w 82173"/>
              <a:gd name="connsiteY6" fmla="*/ 90347 h 117707"/>
              <a:gd name="connsiteX7" fmla="*/ 30321 w 82173"/>
              <a:gd name="connsiteY7" fmla="*/ 85042 h 117707"/>
              <a:gd name="connsiteX8" fmla="*/ 30445 w 82173"/>
              <a:gd name="connsiteY8" fmla="*/ 82482 h 117707"/>
              <a:gd name="connsiteX9" fmla="*/ 30568 w 82173"/>
              <a:gd name="connsiteY9" fmla="*/ 79891 h 117707"/>
              <a:gd name="connsiteX10" fmla="*/ 30938 w 82173"/>
              <a:gd name="connsiteY10" fmla="*/ 77300 h 117707"/>
              <a:gd name="connsiteX11" fmla="*/ 31185 w 82173"/>
              <a:gd name="connsiteY11" fmla="*/ 74739 h 117707"/>
              <a:gd name="connsiteX12" fmla="*/ 31586 w 82173"/>
              <a:gd name="connsiteY12" fmla="*/ 72148 h 117707"/>
              <a:gd name="connsiteX13" fmla="*/ 32080 w 82173"/>
              <a:gd name="connsiteY13" fmla="*/ 69958 h 117707"/>
              <a:gd name="connsiteX14" fmla="*/ 32851 w 82173"/>
              <a:gd name="connsiteY14" fmla="*/ 67892 h 117707"/>
              <a:gd name="connsiteX15" fmla="*/ 33591 w 82173"/>
              <a:gd name="connsiteY15" fmla="*/ 66072 h 117707"/>
              <a:gd name="connsiteX16" fmla="*/ 34362 w 82173"/>
              <a:gd name="connsiteY16" fmla="*/ 64529 h 117707"/>
              <a:gd name="connsiteX17" fmla="*/ 35627 w 82173"/>
              <a:gd name="connsiteY17" fmla="*/ 62987 h 117707"/>
              <a:gd name="connsiteX18" fmla="*/ 36892 w 82173"/>
              <a:gd name="connsiteY18" fmla="*/ 61167 h 117707"/>
              <a:gd name="connsiteX19" fmla="*/ 38434 w 82173"/>
              <a:gd name="connsiteY19" fmla="*/ 59378 h 117707"/>
              <a:gd name="connsiteX20" fmla="*/ 40069 w 82173"/>
              <a:gd name="connsiteY20" fmla="*/ 57558 h 117707"/>
              <a:gd name="connsiteX21" fmla="*/ 42105 w 82173"/>
              <a:gd name="connsiteY21" fmla="*/ 55769 h 117707"/>
              <a:gd name="connsiteX22" fmla="*/ 44140 w 82173"/>
              <a:gd name="connsiteY22" fmla="*/ 53826 h 117707"/>
              <a:gd name="connsiteX23" fmla="*/ 46423 w 82173"/>
              <a:gd name="connsiteY23" fmla="*/ 51883 h 117707"/>
              <a:gd name="connsiteX24" fmla="*/ 50711 w 82173"/>
              <a:gd name="connsiteY24" fmla="*/ 48274 h 117707"/>
              <a:gd name="connsiteX25" fmla="*/ 54134 w 82173"/>
              <a:gd name="connsiteY25" fmla="*/ 45158 h 117707"/>
              <a:gd name="connsiteX26" fmla="*/ 56417 w 82173"/>
              <a:gd name="connsiteY26" fmla="*/ 42968 h 117707"/>
              <a:gd name="connsiteX27" fmla="*/ 57959 w 82173"/>
              <a:gd name="connsiteY27" fmla="*/ 41549 h 117707"/>
              <a:gd name="connsiteX28" fmla="*/ 58576 w 82173"/>
              <a:gd name="connsiteY28" fmla="*/ 40408 h 117707"/>
              <a:gd name="connsiteX29" fmla="*/ 59224 w 82173"/>
              <a:gd name="connsiteY29" fmla="*/ 39359 h 117707"/>
              <a:gd name="connsiteX30" fmla="*/ 59594 w 82173"/>
              <a:gd name="connsiteY30" fmla="*/ 38465 h 117707"/>
              <a:gd name="connsiteX31" fmla="*/ 59995 w 82173"/>
              <a:gd name="connsiteY31" fmla="*/ 37293 h 117707"/>
              <a:gd name="connsiteX32" fmla="*/ 60365 w 82173"/>
              <a:gd name="connsiteY32" fmla="*/ 36275 h 117707"/>
              <a:gd name="connsiteX33" fmla="*/ 60489 w 82173"/>
              <a:gd name="connsiteY33" fmla="*/ 35103 h 117707"/>
              <a:gd name="connsiteX34" fmla="*/ 60612 w 82173"/>
              <a:gd name="connsiteY34" fmla="*/ 34085 h 117707"/>
              <a:gd name="connsiteX35" fmla="*/ 60859 w 82173"/>
              <a:gd name="connsiteY35" fmla="*/ 32789 h 117707"/>
              <a:gd name="connsiteX36" fmla="*/ 60612 w 82173"/>
              <a:gd name="connsiteY36" fmla="*/ 31247 h 117707"/>
              <a:gd name="connsiteX37" fmla="*/ 60365 w 82173"/>
              <a:gd name="connsiteY37" fmla="*/ 29674 h 117707"/>
              <a:gd name="connsiteX38" fmla="*/ 60118 w 82173"/>
              <a:gd name="connsiteY38" fmla="*/ 28255 h 117707"/>
              <a:gd name="connsiteX39" fmla="*/ 59471 w 82173"/>
              <a:gd name="connsiteY39" fmla="*/ 26836 h 117707"/>
              <a:gd name="connsiteX40" fmla="*/ 58700 w 82173"/>
              <a:gd name="connsiteY40" fmla="*/ 25417 h 117707"/>
              <a:gd name="connsiteX41" fmla="*/ 57959 w 82173"/>
              <a:gd name="connsiteY41" fmla="*/ 23998 h 117707"/>
              <a:gd name="connsiteX42" fmla="*/ 56818 w 82173"/>
              <a:gd name="connsiteY42" fmla="*/ 22857 h 117707"/>
              <a:gd name="connsiteX43" fmla="*/ 55677 w 82173"/>
              <a:gd name="connsiteY43" fmla="*/ 21685 h 117707"/>
              <a:gd name="connsiteX44" fmla="*/ 54289 w 82173"/>
              <a:gd name="connsiteY44" fmla="*/ 20636 h 117707"/>
              <a:gd name="connsiteX45" fmla="*/ 52870 w 82173"/>
              <a:gd name="connsiteY45" fmla="*/ 19618 h 117707"/>
              <a:gd name="connsiteX46" fmla="*/ 51235 w 82173"/>
              <a:gd name="connsiteY46" fmla="*/ 18847 h 117707"/>
              <a:gd name="connsiteX47" fmla="*/ 49723 w 82173"/>
              <a:gd name="connsiteY47" fmla="*/ 18199 h 117707"/>
              <a:gd name="connsiteX48" fmla="*/ 47934 w 82173"/>
              <a:gd name="connsiteY48" fmla="*/ 17675 h 117707"/>
              <a:gd name="connsiteX49" fmla="*/ 46022 w 82173"/>
              <a:gd name="connsiteY49" fmla="*/ 17305 h 117707"/>
              <a:gd name="connsiteX50" fmla="*/ 44017 w 82173"/>
              <a:gd name="connsiteY50" fmla="*/ 17150 h 117707"/>
              <a:gd name="connsiteX51" fmla="*/ 41858 w 82173"/>
              <a:gd name="connsiteY51" fmla="*/ 17027 h 117707"/>
              <a:gd name="connsiteX52" fmla="*/ 39822 w 82173"/>
              <a:gd name="connsiteY52" fmla="*/ 17150 h 117707"/>
              <a:gd name="connsiteX53" fmla="*/ 37786 w 82173"/>
              <a:gd name="connsiteY53" fmla="*/ 17305 h 117707"/>
              <a:gd name="connsiteX54" fmla="*/ 35874 w 82173"/>
              <a:gd name="connsiteY54" fmla="*/ 17675 h 117707"/>
              <a:gd name="connsiteX55" fmla="*/ 34115 w 82173"/>
              <a:gd name="connsiteY55" fmla="*/ 18199 h 117707"/>
              <a:gd name="connsiteX56" fmla="*/ 32450 w 82173"/>
              <a:gd name="connsiteY56" fmla="*/ 18970 h 117707"/>
              <a:gd name="connsiteX57" fmla="*/ 30938 w 82173"/>
              <a:gd name="connsiteY57" fmla="*/ 19741 h 117707"/>
              <a:gd name="connsiteX58" fmla="*/ 29427 w 82173"/>
              <a:gd name="connsiteY58" fmla="*/ 20790 h 117707"/>
              <a:gd name="connsiteX59" fmla="*/ 27885 w 82173"/>
              <a:gd name="connsiteY59" fmla="*/ 21808 h 117707"/>
              <a:gd name="connsiteX60" fmla="*/ 26497 w 82173"/>
              <a:gd name="connsiteY60" fmla="*/ 23104 h 117707"/>
              <a:gd name="connsiteX61" fmla="*/ 25355 w 82173"/>
              <a:gd name="connsiteY61" fmla="*/ 24646 h 117707"/>
              <a:gd name="connsiteX62" fmla="*/ 24091 w 82173"/>
              <a:gd name="connsiteY62" fmla="*/ 26342 h 117707"/>
              <a:gd name="connsiteX63" fmla="*/ 23073 w 82173"/>
              <a:gd name="connsiteY63" fmla="*/ 27885 h 117707"/>
              <a:gd name="connsiteX64" fmla="*/ 22178 w 82173"/>
              <a:gd name="connsiteY64" fmla="*/ 29828 h 117707"/>
              <a:gd name="connsiteX65" fmla="*/ 21314 w 82173"/>
              <a:gd name="connsiteY65" fmla="*/ 32018 h 117707"/>
              <a:gd name="connsiteX66" fmla="*/ 20667 w 82173"/>
              <a:gd name="connsiteY66" fmla="*/ 34331 h 117707"/>
              <a:gd name="connsiteX67" fmla="*/ 20173 w 82173"/>
              <a:gd name="connsiteY67" fmla="*/ 36645 h 117707"/>
              <a:gd name="connsiteX68" fmla="*/ 0 w 82173"/>
              <a:gd name="connsiteY68" fmla="*/ 34208 h 117707"/>
              <a:gd name="connsiteX69" fmla="*/ 123 w 82173"/>
              <a:gd name="connsiteY69" fmla="*/ 32388 h 117707"/>
              <a:gd name="connsiteX70" fmla="*/ 247 w 82173"/>
              <a:gd name="connsiteY70" fmla="*/ 30599 h 117707"/>
              <a:gd name="connsiteX71" fmla="*/ 648 w 82173"/>
              <a:gd name="connsiteY71" fmla="*/ 28903 h 117707"/>
              <a:gd name="connsiteX72" fmla="*/ 1141 w 82173"/>
              <a:gd name="connsiteY72" fmla="*/ 27237 h 117707"/>
              <a:gd name="connsiteX73" fmla="*/ 1511 w 82173"/>
              <a:gd name="connsiteY73" fmla="*/ 25540 h 117707"/>
              <a:gd name="connsiteX74" fmla="*/ 2036 w 82173"/>
              <a:gd name="connsiteY74" fmla="*/ 23998 h 117707"/>
              <a:gd name="connsiteX75" fmla="*/ 2653 w 82173"/>
              <a:gd name="connsiteY75" fmla="*/ 22579 h 117707"/>
              <a:gd name="connsiteX76" fmla="*/ 3424 w 82173"/>
              <a:gd name="connsiteY76" fmla="*/ 21037 h 117707"/>
              <a:gd name="connsiteX77" fmla="*/ 4195 w 82173"/>
              <a:gd name="connsiteY77" fmla="*/ 19495 h 117707"/>
              <a:gd name="connsiteX78" fmla="*/ 5059 w 82173"/>
              <a:gd name="connsiteY78" fmla="*/ 17952 h 117707"/>
              <a:gd name="connsiteX79" fmla="*/ 5953 w 82173"/>
              <a:gd name="connsiteY79" fmla="*/ 16657 h 117707"/>
              <a:gd name="connsiteX80" fmla="*/ 6971 w 82173"/>
              <a:gd name="connsiteY80" fmla="*/ 15238 h 117707"/>
              <a:gd name="connsiteX81" fmla="*/ 7989 w 82173"/>
              <a:gd name="connsiteY81" fmla="*/ 13819 h 117707"/>
              <a:gd name="connsiteX82" fmla="*/ 9254 w 82173"/>
              <a:gd name="connsiteY82" fmla="*/ 12400 h 117707"/>
              <a:gd name="connsiteX83" fmla="*/ 11783 w 82173"/>
              <a:gd name="connsiteY83" fmla="*/ 9932 h 117707"/>
              <a:gd name="connsiteX84" fmla="*/ 13325 w 82173"/>
              <a:gd name="connsiteY84" fmla="*/ 8791 h 117707"/>
              <a:gd name="connsiteX85" fmla="*/ 14713 w 82173"/>
              <a:gd name="connsiteY85" fmla="*/ 7619 h 117707"/>
              <a:gd name="connsiteX86" fmla="*/ 16348 w 82173"/>
              <a:gd name="connsiteY86" fmla="*/ 6570 h 117707"/>
              <a:gd name="connsiteX87" fmla="*/ 17891 w 82173"/>
              <a:gd name="connsiteY87" fmla="*/ 5676 h 117707"/>
              <a:gd name="connsiteX88" fmla="*/ 19402 w 82173"/>
              <a:gd name="connsiteY88" fmla="*/ 4658 h 117707"/>
              <a:gd name="connsiteX89" fmla="*/ 21037 w 82173"/>
              <a:gd name="connsiteY89" fmla="*/ 3887 h 117707"/>
              <a:gd name="connsiteX90" fmla="*/ 22826 w 82173"/>
              <a:gd name="connsiteY90" fmla="*/ 3239 h 117707"/>
              <a:gd name="connsiteX91" fmla="*/ 24615 w 82173"/>
              <a:gd name="connsiteY91" fmla="*/ 2437 h 117707"/>
              <a:gd name="connsiteX92" fmla="*/ 26497 w 82173"/>
              <a:gd name="connsiteY92" fmla="*/ 1943 h 117707"/>
              <a:gd name="connsiteX93" fmla="*/ 28409 w 82173"/>
              <a:gd name="connsiteY93" fmla="*/ 1419 h 117707"/>
              <a:gd name="connsiteX94" fmla="*/ 30321 w 82173"/>
              <a:gd name="connsiteY94" fmla="*/ 1018 h 117707"/>
              <a:gd name="connsiteX95" fmla="*/ 32326 w 82173"/>
              <a:gd name="connsiteY95" fmla="*/ 648 h 117707"/>
              <a:gd name="connsiteX96" fmla="*/ 34362 w 82173"/>
              <a:gd name="connsiteY96" fmla="*/ 401 h 117707"/>
              <a:gd name="connsiteX97" fmla="*/ 36645 w 82173"/>
              <a:gd name="connsiteY97" fmla="*/ 123 h 117707"/>
              <a:gd name="connsiteX98" fmla="*/ 40963 w 82173"/>
              <a:gd name="connsiteY98" fmla="*/ 0 h 117707"/>
              <a:gd name="connsiteX99" fmla="*/ 45528 w 82173"/>
              <a:gd name="connsiteY99" fmla="*/ 123 h 117707"/>
              <a:gd name="connsiteX100" fmla="*/ 47811 w 82173"/>
              <a:gd name="connsiteY100" fmla="*/ 401 h 117707"/>
              <a:gd name="connsiteX101" fmla="*/ 49970 w 82173"/>
              <a:gd name="connsiteY101" fmla="*/ 648 h 117707"/>
              <a:gd name="connsiteX102" fmla="*/ 52006 w 82173"/>
              <a:gd name="connsiteY102" fmla="*/ 1018 h 117707"/>
              <a:gd name="connsiteX103" fmla="*/ 54011 w 82173"/>
              <a:gd name="connsiteY103" fmla="*/ 1419 h 117707"/>
              <a:gd name="connsiteX104" fmla="*/ 56047 w 82173"/>
              <a:gd name="connsiteY104" fmla="*/ 1943 h 117707"/>
              <a:gd name="connsiteX105" fmla="*/ 57959 w 82173"/>
              <a:gd name="connsiteY105" fmla="*/ 2437 h 117707"/>
              <a:gd name="connsiteX106" fmla="*/ 59718 w 82173"/>
              <a:gd name="connsiteY106" fmla="*/ 3239 h 117707"/>
              <a:gd name="connsiteX107" fmla="*/ 61507 w 82173"/>
              <a:gd name="connsiteY107" fmla="*/ 4010 h 117707"/>
              <a:gd name="connsiteX108" fmla="*/ 63265 w 82173"/>
              <a:gd name="connsiteY108" fmla="*/ 4658 h 117707"/>
              <a:gd name="connsiteX109" fmla="*/ 64930 w 82173"/>
              <a:gd name="connsiteY109" fmla="*/ 5676 h 117707"/>
              <a:gd name="connsiteX110" fmla="*/ 66565 w 82173"/>
              <a:gd name="connsiteY110" fmla="*/ 6570 h 117707"/>
              <a:gd name="connsiteX111" fmla="*/ 68108 w 82173"/>
              <a:gd name="connsiteY111" fmla="*/ 7742 h 117707"/>
              <a:gd name="connsiteX112" fmla="*/ 69619 w 82173"/>
              <a:gd name="connsiteY112" fmla="*/ 8914 h 117707"/>
              <a:gd name="connsiteX113" fmla="*/ 71007 w 82173"/>
              <a:gd name="connsiteY113" fmla="*/ 10056 h 117707"/>
              <a:gd name="connsiteX114" fmla="*/ 73536 w 82173"/>
              <a:gd name="connsiteY114" fmla="*/ 12647 h 117707"/>
              <a:gd name="connsiteX115" fmla="*/ 74832 w 82173"/>
              <a:gd name="connsiteY115" fmla="*/ 13942 h 117707"/>
              <a:gd name="connsiteX116" fmla="*/ 75973 w 82173"/>
              <a:gd name="connsiteY116" fmla="*/ 15361 h 117707"/>
              <a:gd name="connsiteX117" fmla="*/ 76837 w 82173"/>
              <a:gd name="connsiteY117" fmla="*/ 16780 h 117707"/>
              <a:gd name="connsiteX118" fmla="*/ 77855 w 82173"/>
              <a:gd name="connsiteY118" fmla="*/ 18076 h 117707"/>
              <a:gd name="connsiteX119" fmla="*/ 78626 w 82173"/>
              <a:gd name="connsiteY119" fmla="*/ 19495 h 117707"/>
              <a:gd name="connsiteX120" fmla="*/ 79521 w 82173"/>
              <a:gd name="connsiteY120" fmla="*/ 20913 h 117707"/>
              <a:gd name="connsiteX121" fmla="*/ 80137 w 82173"/>
              <a:gd name="connsiteY121" fmla="*/ 22456 h 117707"/>
              <a:gd name="connsiteX122" fmla="*/ 80662 w 82173"/>
              <a:gd name="connsiteY122" fmla="*/ 23875 h 117707"/>
              <a:gd name="connsiteX123" fmla="*/ 81032 w 82173"/>
              <a:gd name="connsiteY123" fmla="*/ 25417 h 117707"/>
              <a:gd name="connsiteX124" fmla="*/ 81526 w 82173"/>
              <a:gd name="connsiteY124" fmla="*/ 26959 h 117707"/>
              <a:gd name="connsiteX125" fmla="*/ 81803 w 82173"/>
              <a:gd name="connsiteY125" fmla="*/ 28656 h 117707"/>
              <a:gd name="connsiteX126" fmla="*/ 82050 w 82173"/>
              <a:gd name="connsiteY126" fmla="*/ 30198 h 117707"/>
              <a:gd name="connsiteX127" fmla="*/ 82173 w 82173"/>
              <a:gd name="connsiteY127" fmla="*/ 31740 h 117707"/>
              <a:gd name="connsiteX128" fmla="*/ 82173 w 82173"/>
              <a:gd name="connsiteY128" fmla="*/ 33437 h 117707"/>
              <a:gd name="connsiteX129" fmla="*/ 82173 w 82173"/>
              <a:gd name="connsiteY129" fmla="*/ 35226 h 117707"/>
              <a:gd name="connsiteX130" fmla="*/ 81927 w 82173"/>
              <a:gd name="connsiteY130" fmla="*/ 37046 h 117707"/>
              <a:gd name="connsiteX131" fmla="*/ 81680 w 82173"/>
              <a:gd name="connsiteY131" fmla="*/ 38835 h 117707"/>
              <a:gd name="connsiteX132" fmla="*/ 81155 w 82173"/>
              <a:gd name="connsiteY132" fmla="*/ 40655 h 117707"/>
              <a:gd name="connsiteX133" fmla="*/ 80538 w 82173"/>
              <a:gd name="connsiteY133" fmla="*/ 42475 h 117707"/>
              <a:gd name="connsiteX134" fmla="*/ 79891 w 82173"/>
              <a:gd name="connsiteY134" fmla="*/ 44140 h 117707"/>
              <a:gd name="connsiteX135" fmla="*/ 78996 w 82173"/>
              <a:gd name="connsiteY135" fmla="*/ 45806 h 117707"/>
              <a:gd name="connsiteX136" fmla="*/ 78102 w 82173"/>
              <a:gd name="connsiteY136" fmla="*/ 47503 h 117707"/>
              <a:gd name="connsiteX137" fmla="*/ 76837 w 82173"/>
              <a:gd name="connsiteY137" fmla="*/ 49292 h 117707"/>
              <a:gd name="connsiteX138" fmla="*/ 75449 w 82173"/>
              <a:gd name="connsiteY138" fmla="*/ 50988 h 117707"/>
              <a:gd name="connsiteX139" fmla="*/ 73691 w 82173"/>
              <a:gd name="connsiteY139" fmla="*/ 53178 h 117707"/>
              <a:gd name="connsiteX140" fmla="*/ 71655 w 82173"/>
              <a:gd name="connsiteY140" fmla="*/ 55368 h 117707"/>
              <a:gd name="connsiteX141" fmla="*/ 69372 w 82173"/>
              <a:gd name="connsiteY141" fmla="*/ 57558 h 117707"/>
              <a:gd name="connsiteX142" fmla="*/ 66689 w 82173"/>
              <a:gd name="connsiteY142" fmla="*/ 60026 h 117707"/>
              <a:gd name="connsiteX143" fmla="*/ 60489 w 82173"/>
              <a:gd name="connsiteY143" fmla="*/ 65424 h 117707"/>
              <a:gd name="connsiteX144" fmla="*/ 57435 w 82173"/>
              <a:gd name="connsiteY144" fmla="*/ 68138 h 117707"/>
              <a:gd name="connsiteX145" fmla="*/ 54906 w 82173"/>
              <a:gd name="connsiteY145" fmla="*/ 70729 h 117707"/>
              <a:gd name="connsiteX146" fmla="*/ 52993 w 82173"/>
              <a:gd name="connsiteY146" fmla="*/ 72920 h 117707"/>
              <a:gd name="connsiteX147" fmla="*/ 52376 w 82173"/>
              <a:gd name="connsiteY147" fmla="*/ 73968 h 117707"/>
              <a:gd name="connsiteX148" fmla="*/ 52006 w 82173"/>
              <a:gd name="connsiteY148" fmla="*/ 74863 h 117707"/>
              <a:gd name="connsiteX149" fmla="*/ 51605 w 82173"/>
              <a:gd name="connsiteY149" fmla="*/ 75881 h 117707"/>
              <a:gd name="connsiteX150" fmla="*/ 51112 w 82173"/>
              <a:gd name="connsiteY150" fmla="*/ 77454 h 117707"/>
              <a:gd name="connsiteX151" fmla="*/ 50865 w 82173"/>
              <a:gd name="connsiteY151" fmla="*/ 79243 h 117707"/>
              <a:gd name="connsiteX152" fmla="*/ 50711 w 82173"/>
              <a:gd name="connsiteY152" fmla="*/ 81186 h 117707"/>
              <a:gd name="connsiteX153" fmla="*/ 50464 w 82173"/>
              <a:gd name="connsiteY153" fmla="*/ 85566 h 117707"/>
              <a:gd name="connsiteX154" fmla="*/ 50340 w 82173"/>
              <a:gd name="connsiteY154" fmla="*/ 90347 h 11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2173" h="117707">
                <a:moveTo>
                  <a:pt x="30692" y="117708"/>
                </a:moveTo>
                <a:lnTo>
                  <a:pt x="30692" y="98213"/>
                </a:lnTo>
                <a:lnTo>
                  <a:pt x="50094" y="98213"/>
                </a:lnTo>
                <a:lnTo>
                  <a:pt x="50094" y="117708"/>
                </a:lnTo>
                <a:lnTo>
                  <a:pt x="30692" y="117708"/>
                </a:lnTo>
                <a:close/>
                <a:moveTo>
                  <a:pt x="50340" y="90347"/>
                </a:moveTo>
                <a:lnTo>
                  <a:pt x="30445" y="90347"/>
                </a:lnTo>
                <a:lnTo>
                  <a:pt x="30321" y="85042"/>
                </a:lnTo>
                <a:lnTo>
                  <a:pt x="30445" y="82482"/>
                </a:lnTo>
                <a:lnTo>
                  <a:pt x="30568" y="79891"/>
                </a:lnTo>
                <a:lnTo>
                  <a:pt x="30938" y="77300"/>
                </a:lnTo>
                <a:lnTo>
                  <a:pt x="31185" y="74739"/>
                </a:lnTo>
                <a:lnTo>
                  <a:pt x="31586" y="72148"/>
                </a:lnTo>
                <a:lnTo>
                  <a:pt x="32080" y="69958"/>
                </a:lnTo>
                <a:lnTo>
                  <a:pt x="32851" y="67892"/>
                </a:lnTo>
                <a:lnTo>
                  <a:pt x="33591" y="66072"/>
                </a:lnTo>
                <a:lnTo>
                  <a:pt x="34362" y="64529"/>
                </a:lnTo>
                <a:lnTo>
                  <a:pt x="35627" y="62987"/>
                </a:lnTo>
                <a:lnTo>
                  <a:pt x="36892" y="61167"/>
                </a:lnTo>
                <a:lnTo>
                  <a:pt x="38434" y="59378"/>
                </a:lnTo>
                <a:lnTo>
                  <a:pt x="40069" y="57558"/>
                </a:lnTo>
                <a:lnTo>
                  <a:pt x="42105" y="55769"/>
                </a:lnTo>
                <a:lnTo>
                  <a:pt x="44140" y="53826"/>
                </a:lnTo>
                <a:lnTo>
                  <a:pt x="46423" y="51883"/>
                </a:lnTo>
                <a:lnTo>
                  <a:pt x="50711" y="48274"/>
                </a:lnTo>
                <a:lnTo>
                  <a:pt x="54134" y="45158"/>
                </a:lnTo>
                <a:lnTo>
                  <a:pt x="56417" y="42968"/>
                </a:lnTo>
                <a:lnTo>
                  <a:pt x="57959" y="41549"/>
                </a:lnTo>
                <a:lnTo>
                  <a:pt x="58576" y="40408"/>
                </a:lnTo>
                <a:lnTo>
                  <a:pt x="59224" y="39359"/>
                </a:lnTo>
                <a:lnTo>
                  <a:pt x="59594" y="38465"/>
                </a:lnTo>
                <a:lnTo>
                  <a:pt x="59995" y="37293"/>
                </a:lnTo>
                <a:lnTo>
                  <a:pt x="60365" y="36275"/>
                </a:lnTo>
                <a:lnTo>
                  <a:pt x="60489" y="35103"/>
                </a:lnTo>
                <a:lnTo>
                  <a:pt x="60612" y="34085"/>
                </a:lnTo>
                <a:lnTo>
                  <a:pt x="60859" y="32789"/>
                </a:lnTo>
                <a:lnTo>
                  <a:pt x="60612" y="31247"/>
                </a:lnTo>
                <a:lnTo>
                  <a:pt x="60365" y="29674"/>
                </a:lnTo>
                <a:lnTo>
                  <a:pt x="60118" y="28255"/>
                </a:lnTo>
                <a:lnTo>
                  <a:pt x="59471" y="26836"/>
                </a:lnTo>
                <a:lnTo>
                  <a:pt x="58700" y="25417"/>
                </a:lnTo>
                <a:lnTo>
                  <a:pt x="57959" y="23998"/>
                </a:lnTo>
                <a:lnTo>
                  <a:pt x="56818" y="22857"/>
                </a:lnTo>
                <a:lnTo>
                  <a:pt x="55677" y="21685"/>
                </a:lnTo>
                <a:lnTo>
                  <a:pt x="54289" y="20636"/>
                </a:lnTo>
                <a:lnTo>
                  <a:pt x="52870" y="19618"/>
                </a:lnTo>
                <a:lnTo>
                  <a:pt x="51235" y="18847"/>
                </a:lnTo>
                <a:lnTo>
                  <a:pt x="49723" y="18199"/>
                </a:lnTo>
                <a:lnTo>
                  <a:pt x="47934" y="17675"/>
                </a:lnTo>
                <a:lnTo>
                  <a:pt x="46022" y="17305"/>
                </a:lnTo>
                <a:lnTo>
                  <a:pt x="44017" y="17150"/>
                </a:lnTo>
                <a:lnTo>
                  <a:pt x="41858" y="17027"/>
                </a:lnTo>
                <a:lnTo>
                  <a:pt x="39822" y="17150"/>
                </a:lnTo>
                <a:lnTo>
                  <a:pt x="37786" y="17305"/>
                </a:lnTo>
                <a:lnTo>
                  <a:pt x="35874" y="17675"/>
                </a:lnTo>
                <a:lnTo>
                  <a:pt x="34115" y="18199"/>
                </a:lnTo>
                <a:lnTo>
                  <a:pt x="32450" y="18970"/>
                </a:lnTo>
                <a:lnTo>
                  <a:pt x="30938" y="19741"/>
                </a:lnTo>
                <a:lnTo>
                  <a:pt x="29427" y="20790"/>
                </a:lnTo>
                <a:lnTo>
                  <a:pt x="27885" y="21808"/>
                </a:lnTo>
                <a:lnTo>
                  <a:pt x="26497" y="23104"/>
                </a:lnTo>
                <a:lnTo>
                  <a:pt x="25355" y="24646"/>
                </a:lnTo>
                <a:lnTo>
                  <a:pt x="24091" y="26342"/>
                </a:lnTo>
                <a:lnTo>
                  <a:pt x="23073" y="27885"/>
                </a:lnTo>
                <a:lnTo>
                  <a:pt x="22178" y="29828"/>
                </a:lnTo>
                <a:lnTo>
                  <a:pt x="21314" y="32018"/>
                </a:lnTo>
                <a:lnTo>
                  <a:pt x="20667" y="34331"/>
                </a:lnTo>
                <a:lnTo>
                  <a:pt x="20173" y="36645"/>
                </a:lnTo>
                <a:lnTo>
                  <a:pt x="0" y="34208"/>
                </a:lnTo>
                <a:lnTo>
                  <a:pt x="123" y="32388"/>
                </a:lnTo>
                <a:lnTo>
                  <a:pt x="247" y="30599"/>
                </a:lnTo>
                <a:lnTo>
                  <a:pt x="648" y="28903"/>
                </a:lnTo>
                <a:lnTo>
                  <a:pt x="1141" y="27237"/>
                </a:lnTo>
                <a:lnTo>
                  <a:pt x="1511" y="25540"/>
                </a:lnTo>
                <a:lnTo>
                  <a:pt x="2036" y="23998"/>
                </a:lnTo>
                <a:lnTo>
                  <a:pt x="2653" y="22579"/>
                </a:lnTo>
                <a:lnTo>
                  <a:pt x="3424" y="21037"/>
                </a:lnTo>
                <a:lnTo>
                  <a:pt x="4195" y="19495"/>
                </a:lnTo>
                <a:lnTo>
                  <a:pt x="5059" y="17952"/>
                </a:lnTo>
                <a:lnTo>
                  <a:pt x="5953" y="16657"/>
                </a:lnTo>
                <a:lnTo>
                  <a:pt x="6971" y="15238"/>
                </a:lnTo>
                <a:lnTo>
                  <a:pt x="7989" y="13819"/>
                </a:lnTo>
                <a:lnTo>
                  <a:pt x="9254" y="12400"/>
                </a:lnTo>
                <a:lnTo>
                  <a:pt x="11783" y="9932"/>
                </a:lnTo>
                <a:lnTo>
                  <a:pt x="13325" y="8791"/>
                </a:lnTo>
                <a:lnTo>
                  <a:pt x="14713" y="7619"/>
                </a:lnTo>
                <a:lnTo>
                  <a:pt x="16348" y="6570"/>
                </a:lnTo>
                <a:lnTo>
                  <a:pt x="17891" y="5676"/>
                </a:lnTo>
                <a:lnTo>
                  <a:pt x="19402" y="4658"/>
                </a:lnTo>
                <a:lnTo>
                  <a:pt x="21037" y="3887"/>
                </a:lnTo>
                <a:lnTo>
                  <a:pt x="22826" y="3239"/>
                </a:lnTo>
                <a:lnTo>
                  <a:pt x="24615" y="2437"/>
                </a:lnTo>
                <a:lnTo>
                  <a:pt x="26497" y="1943"/>
                </a:lnTo>
                <a:lnTo>
                  <a:pt x="28409" y="1419"/>
                </a:lnTo>
                <a:lnTo>
                  <a:pt x="30321" y="1018"/>
                </a:lnTo>
                <a:lnTo>
                  <a:pt x="32326" y="648"/>
                </a:lnTo>
                <a:lnTo>
                  <a:pt x="34362" y="401"/>
                </a:lnTo>
                <a:lnTo>
                  <a:pt x="36645" y="123"/>
                </a:lnTo>
                <a:lnTo>
                  <a:pt x="40963" y="0"/>
                </a:lnTo>
                <a:lnTo>
                  <a:pt x="45528" y="123"/>
                </a:lnTo>
                <a:lnTo>
                  <a:pt x="47811" y="401"/>
                </a:lnTo>
                <a:lnTo>
                  <a:pt x="49970" y="648"/>
                </a:lnTo>
                <a:lnTo>
                  <a:pt x="52006" y="1018"/>
                </a:lnTo>
                <a:lnTo>
                  <a:pt x="54011" y="1419"/>
                </a:lnTo>
                <a:lnTo>
                  <a:pt x="56047" y="1943"/>
                </a:lnTo>
                <a:lnTo>
                  <a:pt x="57959" y="2437"/>
                </a:lnTo>
                <a:lnTo>
                  <a:pt x="59718" y="3239"/>
                </a:lnTo>
                <a:lnTo>
                  <a:pt x="61507" y="4010"/>
                </a:lnTo>
                <a:lnTo>
                  <a:pt x="63265" y="4658"/>
                </a:lnTo>
                <a:lnTo>
                  <a:pt x="64930" y="5676"/>
                </a:lnTo>
                <a:lnTo>
                  <a:pt x="66565" y="6570"/>
                </a:lnTo>
                <a:lnTo>
                  <a:pt x="68108" y="7742"/>
                </a:lnTo>
                <a:lnTo>
                  <a:pt x="69619" y="8914"/>
                </a:lnTo>
                <a:lnTo>
                  <a:pt x="71007" y="10056"/>
                </a:lnTo>
                <a:lnTo>
                  <a:pt x="73536" y="12647"/>
                </a:lnTo>
                <a:lnTo>
                  <a:pt x="74832" y="13942"/>
                </a:lnTo>
                <a:lnTo>
                  <a:pt x="75973" y="15361"/>
                </a:lnTo>
                <a:lnTo>
                  <a:pt x="76837" y="16780"/>
                </a:lnTo>
                <a:lnTo>
                  <a:pt x="77855" y="18076"/>
                </a:lnTo>
                <a:lnTo>
                  <a:pt x="78626" y="19495"/>
                </a:lnTo>
                <a:lnTo>
                  <a:pt x="79521" y="20913"/>
                </a:lnTo>
                <a:lnTo>
                  <a:pt x="80137" y="22456"/>
                </a:lnTo>
                <a:lnTo>
                  <a:pt x="80662" y="23875"/>
                </a:lnTo>
                <a:lnTo>
                  <a:pt x="81032" y="25417"/>
                </a:lnTo>
                <a:lnTo>
                  <a:pt x="81526" y="26959"/>
                </a:lnTo>
                <a:lnTo>
                  <a:pt x="81803" y="28656"/>
                </a:lnTo>
                <a:lnTo>
                  <a:pt x="82050" y="30198"/>
                </a:lnTo>
                <a:lnTo>
                  <a:pt x="82173" y="31740"/>
                </a:lnTo>
                <a:lnTo>
                  <a:pt x="82173" y="33437"/>
                </a:lnTo>
                <a:lnTo>
                  <a:pt x="82173" y="35226"/>
                </a:lnTo>
                <a:lnTo>
                  <a:pt x="81927" y="37046"/>
                </a:lnTo>
                <a:lnTo>
                  <a:pt x="81680" y="38835"/>
                </a:lnTo>
                <a:lnTo>
                  <a:pt x="81155" y="40655"/>
                </a:lnTo>
                <a:lnTo>
                  <a:pt x="80538" y="42475"/>
                </a:lnTo>
                <a:lnTo>
                  <a:pt x="79891" y="44140"/>
                </a:lnTo>
                <a:lnTo>
                  <a:pt x="78996" y="45806"/>
                </a:lnTo>
                <a:lnTo>
                  <a:pt x="78102" y="47503"/>
                </a:lnTo>
                <a:lnTo>
                  <a:pt x="76837" y="49292"/>
                </a:lnTo>
                <a:lnTo>
                  <a:pt x="75449" y="50988"/>
                </a:lnTo>
                <a:lnTo>
                  <a:pt x="73691" y="53178"/>
                </a:lnTo>
                <a:lnTo>
                  <a:pt x="71655" y="55368"/>
                </a:lnTo>
                <a:lnTo>
                  <a:pt x="69372" y="57558"/>
                </a:lnTo>
                <a:lnTo>
                  <a:pt x="66689" y="60026"/>
                </a:lnTo>
                <a:lnTo>
                  <a:pt x="60489" y="65424"/>
                </a:lnTo>
                <a:lnTo>
                  <a:pt x="57435" y="68138"/>
                </a:lnTo>
                <a:lnTo>
                  <a:pt x="54906" y="70729"/>
                </a:lnTo>
                <a:lnTo>
                  <a:pt x="52993" y="72920"/>
                </a:lnTo>
                <a:lnTo>
                  <a:pt x="52376" y="73968"/>
                </a:lnTo>
                <a:lnTo>
                  <a:pt x="52006" y="74863"/>
                </a:lnTo>
                <a:lnTo>
                  <a:pt x="51605" y="75881"/>
                </a:lnTo>
                <a:lnTo>
                  <a:pt x="51112" y="77454"/>
                </a:lnTo>
                <a:lnTo>
                  <a:pt x="50865" y="79243"/>
                </a:lnTo>
                <a:lnTo>
                  <a:pt x="50711" y="81186"/>
                </a:lnTo>
                <a:lnTo>
                  <a:pt x="50464" y="85566"/>
                </a:lnTo>
                <a:lnTo>
                  <a:pt x="50340" y="90347"/>
                </a:lnTo>
                <a:close/>
              </a:path>
            </a:pathLst>
          </a:custGeom>
          <a:noFill/>
          <a:ln w="2312" cap="rnd">
            <a:solidFill>
              <a:srgbClr val="184376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Полилиния: фигура 8">
            <a:extLst>
              <a:ext uri="{FF2B5EF4-FFF2-40B4-BE49-F238E27FC236}">
                <a16:creationId xmlns="" xmlns:a16="http://schemas.microsoft.com/office/drawing/2014/main" id="{5A43BC84-610B-4DCE-B9A5-2F7346BB145A}"/>
              </a:ext>
            </a:extLst>
          </p:cNvPr>
          <p:cNvSpPr/>
          <p:nvPr/>
        </p:nvSpPr>
        <p:spPr>
          <a:xfrm>
            <a:off x="276996" y="2647416"/>
            <a:ext cx="506680" cy="595013"/>
          </a:xfrm>
          <a:custGeom>
            <a:avLst/>
            <a:gdLst>
              <a:gd name="connsiteX0" fmla="*/ 0 w 97719"/>
              <a:gd name="connsiteY0" fmla="*/ 56355 h 110027"/>
              <a:gd name="connsiteX1" fmla="*/ 19495 w 97719"/>
              <a:gd name="connsiteY1" fmla="*/ 44912 h 110027"/>
              <a:gd name="connsiteX2" fmla="*/ 35905 w 97719"/>
              <a:gd name="connsiteY2" fmla="*/ 73351 h 110027"/>
              <a:gd name="connsiteX3" fmla="*/ 78102 w 97719"/>
              <a:gd name="connsiteY3" fmla="*/ 0 h 110027"/>
              <a:gd name="connsiteX4" fmla="*/ 97720 w 97719"/>
              <a:gd name="connsiteY4" fmla="*/ 11444 h 110027"/>
              <a:gd name="connsiteX5" fmla="*/ 35905 w 97719"/>
              <a:gd name="connsiteY5" fmla="*/ 110027 h 1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19" h="110027">
                <a:moveTo>
                  <a:pt x="0" y="56355"/>
                </a:moveTo>
                <a:lnTo>
                  <a:pt x="19495" y="44912"/>
                </a:lnTo>
                <a:lnTo>
                  <a:pt x="35905" y="73351"/>
                </a:lnTo>
                <a:lnTo>
                  <a:pt x="78102" y="0"/>
                </a:lnTo>
                <a:lnTo>
                  <a:pt x="97720" y="11444"/>
                </a:lnTo>
                <a:lnTo>
                  <a:pt x="35905" y="110027"/>
                </a:lnTo>
                <a:close/>
              </a:path>
            </a:pathLst>
          </a:custGeom>
          <a:noFill/>
          <a:ln w="2312" cap="rnd">
            <a:solidFill>
              <a:srgbClr val="184376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03633" y="6488668"/>
            <a:ext cx="190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*мнение автора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41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487"/>
            <a:ext cx="11796665" cy="7565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Вопрос/ответ*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1708"/>
            <a:ext cx="12192000" cy="5527804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Когда включаем информацию в отчет о выполнении квоты нужно ориентироваться на месяц заключения контракта или на приемку товара? Если контракт заключен, а товар еще не поставлен, нужно ли вносить сведения 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квоте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месяц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включать информацию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реестра договоров, заключенных заказчиками по результатам закупок. Сведения о заключенных договорах формируете в ЕИС по форме согласно приложению не позднее 1-го числа месяца, следующего за отчетным 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Положения о размещении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ЕИС**).</a:t>
            </a: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10.09.2012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908 «Об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Положения о размещении в единой информационной системе информации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закупке»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618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: фигура 6">
            <a:extLst>
              <a:ext uri="{FF2B5EF4-FFF2-40B4-BE49-F238E27FC236}">
                <a16:creationId xmlns="" xmlns:a16="http://schemas.microsoft.com/office/drawing/2014/main" id="{2221947D-7CB6-4C78-9176-4DB48EB84F01}"/>
              </a:ext>
            </a:extLst>
          </p:cNvPr>
          <p:cNvSpPr/>
          <p:nvPr/>
        </p:nvSpPr>
        <p:spPr>
          <a:xfrm>
            <a:off x="317397" y="795138"/>
            <a:ext cx="425878" cy="614828"/>
          </a:xfrm>
          <a:custGeom>
            <a:avLst/>
            <a:gdLst>
              <a:gd name="connsiteX0" fmla="*/ 30692 w 82173"/>
              <a:gd name="connsiteY0" fmla="*/ 117708 h 117707"/>
              <a:gd name="connsiteX1" fmla="*/ 30692 w 82173"/>
              <a:gd name="connsiteY1" fmla="*/ 98213 h 117707"/>
              <a:gd name="connsiteX2" fmla="*/ 50094 w 82173"/>
              <a:gd name="connsiteY2" fmla="*/ 98213 h 117707"/>
              <a:gd name="connsiteX3" fmla="*/ 50094 w 82173"/>
              <a:gd name="connsiteY3" fmla="*/ 117708 h 117707"/>
              <a:gd name="connsiteX4" fmla="*/ 30692 w 82173"/>
              <a:gd name="connsiteY4" fmla="*/ 117708 h 117707"/>
              <a:gd name="connsiteX5" fmla="*/ 50340 w 82173"/>
              <a:gd name="connsiteY5" fmla="*/ 90347 h 117707"/>
              <a:gd name="connsiteX6" fmla="*/ 30445 w 82173"/>
              <a:gd name="connsiteY6" fmla="*/ 90347 h 117707"/>
              <a:gd name="connsiteX7" fmla="*/ 30321 w 82173"/>
              <a:gd name="connsiteY7" fmla="*/ 85042 h 117707"/>
              <a:gd name="connsiteX8" fmla="*/ 30445 w 82173"/>
              <a:gd name="connsiteY8" fmla="*/ 82482 h 117707"/>
              <a:gd name="connsiteX9" fmla="*/ 30568 w 82173"/>
              <a:gd name="connsiteY9" fmla="*/ 79891 h 117707"/>
              <a:gd name="connsiteX10" fmla="*/ 30938 w 82173"/>
              <a:gd name="connsiteY10" fmla="*/ 77300 h 117707"/>
              <a:gd name="connsiteX11" fmla="*/ 31185 w 82173"/>
              <a:gd name="connsiteY11" fmla="*/ 74739 h 117707"/>
              <a:gd name="connsiteX12" fmla="*/ 31586 w 82173"/>
              <a:gd name="connsiteY12" fmla="*/ 72148 h 117707"/>
              <a:gd name="connsiteX13" fmla="*/ 32080 w 82173"/>
              <a:gd name="connsiteY13" fmla="*/ 69958 h 117707"/>
              <a:gd name="connsiteX14" fmla="*/ 32851 w 82173"/>
              <a:gd name="connsiteY14" fmla="*/ 67892 h 117707"/>
              <a:gd name="connsiteX15" fmla="*/ 33591 w 82173"/>
              <a:gd name="connsiteY15" fmla="*/ 66072 h 117707"/>
              <a:gd name="connsiteX16" fmla="*/ 34362 w 82173"/>
              <a:gd name="connsiteY16" fmla="*/ 64529 h 117707"/>
              <a:gd name="connsiteX17" fmla="*/ 35627 w 82173"/>
              <a:gd name="connsiteY17" fmla="*/ 62987 h 117707"/>
              <a:gd name="connsiteX18" fmla="*/ 36892 w 82173"/>
              <a:gd name="connsiteY18" fmla="*/ 61167 h 117707"/>
              <a:gd name="connsiteX19" fmla="*/ 38434 w 82173"/>
              <a:gd name="connsiteY19" fmla="*/ 59378 h 117707"/>
              <a:gd name="connsiteX20" fmla="*/ 40069 w 82173"/>
              <a:gd name="connsiteY20" fmla="*/ 57558 h 117707"/>
              <a:gd name="connsiteX21" fmla="*/ 42105 w 82173"/>
              <a:gd name="connsiteY21" fmla="*/ 55769 h 117707"/>
              <a:gd name="connsiteX22" fmla="*/ 44140 w 82173"/>
              <a:gd name="connsiteY22" fmla="*/ 53826 h 117707"/>
              <a:gd name="connsiteX23" fmla="*/ 46423 w 82173"/>
              <a:gd name="connsiteY23" fmla="*/ 51883 h 117707"/>
              <a:gd name="connsiteX24" fmla="*/ 50711 w 82173"/>
              <a:gd name="connsiteY24" fmla="*/ 48274 h 117707"/>
              <a:gd name="connsiteX25" fmla="*/ 54134 w 82173"/>
              <a:gd name="connsiteY25" fmla="*/ 45158 h 117707"/>
              <a:gd name="connsiteX26" fmla="*/ 56417 w 82173"/>
              <a:gd name="connsiteY26" fmla="*/ 42968 h 117707"/>
              <a:gd name="connsiteX27" fmla="*/ 57959 w 82173"/>
              <a:gd name="connsiteY27" fmla="*/ 41549 h 117707"/>
              <a:gd name="connsiteX28" fmla="*/ 58576 w 82173"/>
              <a:gd name="connsiteY28" fmla="*/ 40408 h 117707"/>
              <a:gd name="connsiteX29" fmla="*/ 59224 w 82173"/>
              <a:gd name="connsiteY29" fmla="*/ 39359 h 117707"/>
              <a:gd name="connsiteX30" fmla="*/ 59594 w 82173"/>
              <a:gd name="connsiteY30" fmla="*/ 38465 h 117707"/>
              <a:gd name="connsiteX31" fmla="*/ 59995 w 82173"/>
              <a:gd name="connsiteY31" fmla="*/ 37293 h 117707"/>
              <a:gd name="connsiteX32" fmla="*/ 60365 w 82173"/>
              <a:gd name="connsiteY32" fmla="*/ 36275 h 117707"/>
              <a:gd name="connsiteX33" fmla="*/ 60489 w 82173"/>
              <a:gd name="connsiteY33" fmla="*/ 35103 h 117707"/>
              <a:gd name="connsiteX34" fmla="*/ 60612 w 82173"/>
              <a:gd name="connsiteY34" fmla="*/ 34085 h 117707"/>
              <a:gd name="connsiteX35" fmla="*/ 60859 w 82173"/>
              <a:gd name="connsiteY35" fmla="*/ 32789 h 117707"/>
              <a:gd name="connsiteX36" fmla="*/ 60612 w 82173"/>
              <a:gd name="connsiteY36" fmla="*/ 31247 h 117707"/>
              <a:gd name="connsiteX37" fmla="*/ 60365 w 82173"/>
              <a:gd name="connsiteY37" fmla="*/ 29674 h 117707"/>
              <a:gd name="connsiteX38" fmla="*/ 60118 w 82173"/>
              <a:gd name="connsiteY38" fmla="*/ 28255 h 117707"/>
              <a:gd name="connsiteX39" fmla="*/ 59471 w 82173"/>
              <a:gd name="connsiteY39" fmla="*/ 26836 h 117707"/>
              <a:gd name="connsiteX40" fmla="*/ 58700 w 82173"/>
              <a:gd name="connsiteY40" fmla="*/ 25417 h 117707"/>
              <a:gd name="connsiteX41" fmla="*/ 57959 w 82173"/>
              <a:gd name="connsiteY41" fmla="*/ 23998 h 117707"/>
              <a:gd name="connsiteX42" fmla="*/ 56818 w 82173"/>
              <a:gd name="connsiteY42" fmla="*/ 22857 h 117707"/>
              <a:gd name="connsiteX43" fmla="*/ 55677 w 82173"/>
              <a:gd name="connsiteY43" fmla="*/ 21685 h 117707"/>
              <a:gd name="connsiteX44" fmla="*/ 54289 w 82173"/>
              <a:gd name="connsiteY44" fmla="*/ 20636 h 117707"/>
              <a:gd name="connsiteX45" fmla="*/ 52870 w 82173"/>
              <a:gd name="connsiteY45" fmla="*/ 19618 h 117707"/>
              <a:gd name="connsiteX46" fmla="*/ 51235 w 82173"/>
              <a:gd name="connsiteY46" fmla="*/ 18847 h 117707"/>
              <a:gd name="connsiteX47" fmla="*/ 49723 w 82173"/>
              <a:gd name="connsiteY47" fmla="*/ 18199 h 117707"/>
              <a:gd name="connsiteX48" fmla="*/ 47934 w 82173"/>
              <a:gd name="connsiteY48" fmla="*/ 17675 h 117707"/>
              <a:gd name="connsiteX49" fmla="*/ 46022 w 82173"/>
              <a:gd name="connsiteY49" fmla="*/ 17305 h 117707"/>
              <a:gd name="connsiteX50" fmla="*/ 44017 w 82173"/>
              <a:gd name="connsiteY50" fmla="*/ 17150 h 117707"/>
              <a:gd name="connsiteX51" fmla="*/ 41858 w 82173"/>
              <a:gd name="connsiteY51" fmla="*/ 17027 h 117707"/>
              <a:gd name="connsiteX52" fmla="*/ 39822 w 82173"/>
              <a:gd name="connsiteY52" fmla="*/ 17150 h 117707"/>
              <a:gd name="connsiteX53" fmla="*/ 37786 w 82173"/>
              <a:gd name="connsiteY53" fmla="*/ 17305 h 117707"/>
              <a:gd name="connsiteX54" fmla="*/ 35874 w 82173"/>
              <a:gd name="connsiteY54" fmla="*/ 17675 h 117707"/>
              <a:gd name="connsiteX55" fmla="*/ 34115 w 82173"/>
              <a:gd name="connsiteY55" fmla="*/ 18199 h 117707"/>
              <a:gd name="connsiteX56" fmla="*/ 32450 w 82173"/>
              <a:gd name="connsiteY56" fmla="*/ 18970 h 117707"/>
              <a:gd name="connsiteX57" fmla="*/ 30938 w 82173"/>
              <a:gd name="connsiteY57" fmla="*/ 19741 h 117707"/>
              <a:gd name="connsiteX58" fmla="*/ 29427 w 82173"/>
              <a:gd name="connsiteY58" fmla="*/ 20790 h 117707"/>
              <a:gd name="connsiteX59" fmla="*/ 27885 w 82173"/>
              <a:gd name="connsiteY59" fmla="*/ 21808 h 117707"/>
              <a:gd name="connsiteX60" fmla="*/ 26497 w 82173"/>
              <a:gd name="connsiteY60" fmla="*/ 23104 h 117707"/>
              <a:gd name="connsiteX61" fmla="*/ 25355 w 82173"/>
              <a:gd name="connsiteY61" fmla="*/ 24646 h 117707"/>
              <a:gd name="connsiteX62" fmla="*/ 24091 w 82173"/>
              <a:gd name="connsiteY62" fmla="*/ 26342 h 117707"/>
              <a:gd name="connsiteX63" fmla="*/ 23073 w 82173"/>
              <a:gd name="connsiteY63" fmla="*/ 27885 h 117707"/>
              <a:gd name="connsiteX64" fmla="*/ 22178 w 82173"/>
              <a:gd name="connsiteY64" fmla="*/ 29828 h 117707"/>
              <a:gd name="connsiteX65" fmla="*/ 21314 w 82173"/>
              <a:gd name="connsiteY65" fmla="*/ 32018 h 117707"/>
              <a:gd name="connsiteX66" fmla="*/ 20667 w 82173"/>
              <a:gd name="connsiteY66" fmla="*/ 34331 h 117707"/>
              <a:gd name="connsiteX67" fmla="*/ 20173 w 82173"/>
              <a:gd name="connsiteY67" fmla="*/ 36645 h 117707"/>
              <a:gd name="connsiteX68" fmla="*/ 0 w 82173"/>
              <a:gd name="connsiteY68" fmla="*/ 34208 h 117707"/>
              <a:gd name="connsiteX69" fmla="*/ 123 w 82173"/>
              <a:gd name="connsiteY69" fmla="*/ 32388 h 117707"/>
              <a:gd name="connsiteX70" fmla="*/ 247 w 82173"/>
              <a:gd name="connsiteY70" fmla="*/ 30599 h 117707"/>
              <a:gd name="connsiteX71" fmla="*/ 648 w 82173"/>
              <a:gd name="connsiteY71" fmla="*/ 28903 h 117707"/>
              <a:gd name="connsiteX72" fmla="*/ 1141 w 82173"/>
              <a:gd name="connsiteY72" fmla="*/ 27237 h 117707"/>
              <a:gd name="connsiteX73" fmla="*/ 1511 w 82173"/>
              <a:gd name="connsiteY73" fmla="*/ 25540 h 117707"/>
              <a:gd name="connsiteX74" fmla="*/ 2036 w 82173"/>
              <a:gd name="connsiteY74" fmla="*/ 23998 h 117707"/>
              <a:gd name="connsiteX75" fmla="*/ 2653 w 82173"/>
              <a:gd name="connsiteY75" fmla="*/ 22579 h 117707"/>
              <a:gd name="connsiteX76" fmla="*/ 3424 w 82173"/>
              <a:gd name="connsiteY76" fmla="*/ 21037 h 117707"/>
              <a:gd name="connsiteX77" fmla="*/ 4195 w 82173"/>
              <a:gd name="connsiteY77" fmla="*/ 19495 h 117707"/>
              <a:gd name="connsiteX78" fmla="*/ 5059 w 82173"/>
              <a:gd name="connsiteY78" fmla="*/ 17952 h 117707"/>
              <a:gd name="connsiteX79" fmla="*/ 5953 w 82173"/>
              <a:gd name="connsiteY79" fmla="*/ 16657 h 117707"/>
              <a:gd name="connsiteX80" fmla="*/ 6971 w 82173"/>
              <a:gd name="connsiteY80" fmla="*/ 15238 h 117707"/>
              <a:gd name="connsiteX81" fmla="*/ 7989 w 82173"/>
              <a:gd name="connsiteY81" fmla="*/ 13819 h 117707"/>
              <a:gd name="connsiteX82" fmla="*/ 9254 w 82173"/>
              <a:gd name="connsiteY82" fmla="*/ 12400 h 117707"/>
              <a:gd name="connsiteX83" fmla="*/ 11783 w 82173"/>
              <a:gd name="connsiteY83" fmla="*/ 9932 h 117707"/>
              <a:gd name="connsiteX84" fmla="*/ 13325 w 82173"/>
              <a:gd name="connsiteY84" fmla="*/ 8791 h 117707"/>
              <a:gd name="connsiteX85" fmla="*/ 14713 w 82173"/>
              <a:gd name="connsiteY85" fmla="*/ 7619 h 117707"/>
              <a:gd name="connsiteX86" fmla="*/ 16348 w 82173"/>
              <a:gd name="connsiteY86" fmla="*/ 6570 h 117707"/>
              <a:gd name="connsiteX87" fmla="*/ 17891 w 82173"/>
              <a:gd name="connsiteY87" fmla="*/ 5676 h 117707"/>
              <a:gd name="connsiteX88" fmla="*/ 19402 w 82173"/>
              <a:gd name="connsiteY88" fmla="*/ 4658 h 117707"/>
              <a:gd name="connsiteX89" fmla="*/ 21037 w 82173"/>
              <a:gd name="connsiteY89" fmla="*/ 3887 h 117707"/>
              <a:gd name="connsiteX90" fmla="*/ 22826 w 82173"/>
              <a:gd name="connsiteY90" fmla="*/ 3239 h 117707"/>
              <a:gd name="connsiteX91" fmla="*/ 24615 w 82173"/>
              <a:gd name="connsiteY91" fmla="*/ 2437 h 117707"/>
              <a:gd name="connsiteX92" fmla="*/ 26497 w 82173"/>
              <a:gd name="connsiteY92" fmla="*/ 1943 h 117707"/>
              <a:gd name="connsiteX93" fmla="*/ 28409 w 82173"/>
              <a:gd name="connsiteY93" fmla="*/ 1419 h 117707"/>
              <a:gd name="connsiteX94" fmla="*/ 30321 w 82173"/>
              <a:gd name="connsiteY94" fmla="*/ 1018 h 117707"/>
              <a:gd name="connsiteX95" fmla="*/ 32326 w 82173"/>
              <a:gd name="connsiteY95" fmla="*/ 648 h 117707"/>
              <a:gd name="connsiteX96" fmla="*/ 34362 w 82173"/>
              <a:gd name="connsiteY96" fmla="*/ 401 h 117707"/>
              <a:gd name="connsiteX97" fmla="*/ 36645 w 82173"/>
              <a:gd name="connsiteY97" fmla="*/ 123 h 117707"/>
              <a:gd name="connsiteX98" fmla="*/ 40963 w 82173"/>
              <a:gd name="connsiteY98" fmla="*/ 0 h 117707"/>
              <a:gd name="connsiteX99" fmla="*/ 45528 w 82173"/>
              <a:gd name="connsiteY99" fmla="*/ 123 h 117707"/>
              <a:gd name="connsiteX100" fmla="*/ 47811 w 82173"/>
              <a:gd name="connsiteY100" fmla="*/ 401 h 117707"/>
              <a:gd name="connsiteX101" fmla="*/ 49970 w 82173"/>
              <a:gd name="connsiteY101" fmla="*/ 648 h 117707"/>
              <a:gd name="connsiteX102" fmla="*/ 52006 w 82173"/>
              <a:gd name="connsiteY102" fmla="*/ 1018 h 117707"/>
              <a:gd name="connsiteX103" fmla="*/ 54011 w 82173"/>
              <a:gd name="connsiteY103" fmla="*/ 1419 h 117707"/>
              <a:gd name="connsiteX104" fmla="*/ 56047 w 82173"/>
              <a:gd name="connsiteY104" fmla="*/ 1943 h 117707"/>
              <a:gd name="connsiteX105" fmla="*/ 57959 w 82173"/>
              <a:gd name="connsiteY105" fmla="*/ 2437 h 117707"/>
              <a:gd name="connsiteX106" fmla="*/ 59718 w 82173"/>
              <a:gd name="connsiteY106" fmla="*/ 3239 h 117707"/>
              <a:gd name="connsiteX107" fmla="*/ 61507 w 82173"/>
              <a:gd name="connsiteY107" fmla="*/ 4010 h 117707"/>
              <a:gd name="connsiteX108" fmla="*/ 63265 w 82173"/>
              <a:gd name="connsiteY108" fmla="*/ 4658 h 117707"/>
              <a:gd name="connsiteX109" fmla="*/ 64930 w 82173"/>
              <a:gd name="connsiteY109" fmla="*/ 5676 h 117707"/>
              <a:gd name="connsiteX110" fmla="*/ 66565 w 82173"/>
              <a:gd name="connsiteY110" fmla="*/ 6570 h 117707"/>
              <a:gd name="connsiteX111" fmla="*/ 68108 w 82173"/>
              <a:gd name="connsiteY111" fmla="*/ 7742 h 117707"/>
              <a:gd name="connsiteX112" fmla="*/ 69619 w 82173"/>
              <a:gd name="connsiteY112" fmla="*/ 8914 h 117707"/>
              <a:gd name="connsiteX113" fmla="*/ 71007 w 82173"/>
              <a:gd name="connsiteY113" fmla="*/ 10056 h 117707"/>
              <a:gd name="connsiteX114" fmla="*/ 73536 w 82173"/>
              <a:gd name="connsiteY114" fmla="*/ 12647 h 117707"/>
              <a:gd name="connsiteX115" fmla="*/ 74832 w 82173"/>
              <a:gd name="connsiteY115" fmla="*/ 13942 h 117707"/>
              <a:gd name="connsiteX116" fmla="*/ 75973 w 82173"/>
              <a:gd name="connsiteY116" fmla="*/ 15361 h 117707"/>
              <a:gd name="connsiteX117" fmla="*/ 76837 w 82173"/>
              <a:gd name="connsiteY117" fmla="*/ 16780 h 117707"/>
              <a:gd name="connsiteX118" fmla="*/ 77855 w 82173"/>
              <a:gd name="connsiteY118" fmla="*/ 18076 h 117707"/>
              <a:gd name="connsiteX119" fmla="*/ 78626 w 82173"/>
              <a:gd name="connsiteY119" fmla="*/ 19495 h 117707"/>
              <a:gd name="connsiteX120" fmla="*/ 79521 w 82173"/>
              <a:gd name="connsiteY120" fmla="*/ 20913 h 117707"/>
              <a:gd name="connsiteX121" fmla="*/ 80137 w 82173"/>
              <a:gd name="connsiteY121" fmla="*/ 22456 h 117707"/>
              <a:gd name="connsiteX122" fmla="*/ 80662 w 82173"/>
              <a:gd name="connsiteY122" fmla="*/ 23875 h 117707"/>
              <a:gd name="connsiteX123" fmla="*/ 81032 w 82173"/>
              <a:gd name="connsiteY123" fmla="*/ 25417 h 117707"/>
              <a:gd name="connsiteX124" fmla="*/ 81526 w 82173"/>
              <a:gd name="connsiteY124" fmla="*/ 26959 h 117707"/>
              <a:gd name="connsiteX125" fmla="*/ 81803 w 82173"/>
              <a:gd name="connsiteY125" fmla="*/ 28656 h 117707"/>
              <a:gd name="connsiteX126" fmla="*/ 82050 w 82173"/>
              <a:gd name="connsiteY126" fmla="*/ 30198 h 117707"/>
              <a:gd name="connsiteX127" fmla="*/ 82173 w 82173"/>
              <a:gd name="connsiteY127" fmla="*/ 31740 h 117707"/>
              <a:gd name="connsiteX128" fmla="*/ 82173 w 82173"/>
              <a:gd name="connsiteY128" fmla="*/ 33437 h 117707"/>
              <a:gd name="connsiteX129" fmla="*/ 82173 w 82173"/>
              <a:gd name="connsiteY129" fmla="*/ 35226 h 117707"/>
              <a:gd name="connsiteX130" fmla="*/ 81927 w 82173"/>
              <a:gd name="connsiteY130" fmla="*/ 37046 h 117707"/>
              <a:gd name="connsiteX131" fmla="*/ 81680 w 82173"/>
              <a:gd name="connsiteY131" fmla="*/ 38835 h 117707"/>
              <a:gd name="connsiteX132" fmla="*/ 81155 w 82173"/>
              <a:gd name="connsiteY132" fmla="*/ 40655 h 117707"/>
              <a:gd name="connsiteX133" fmla="*/ 80538 w 82173"/>
              <a:gd name="connsiteY133" fmla="*/ 42475 h 117707"/>
              <a:gd name="connsiteX134" fmla="*/ 79891 w 82173"/>
              <a:gd name="connsiteY134" fmla="*/ 44140 h 117707"/>
              <a:gd name="connsiteX135" fmla="*/ 78996 w 82173"/>
              <a:gd name="connsiteY135" fmla="*/ 45806 h 117707"/>
              <a:gd name="connsiteX136" fmla="*/ 78102 w 82173"/>
              <a:gd name="connsiteY136" fmla="*/ 47503 h 117707"/>
              <a:gd name="connsiteX137" fmla="*/ 76837 w 82173"/>
              <a:gd name="connsiteY137" fmla="*/ 49292 h 117707"/>
              <a:gd name="connsiteX138" fmla="*/ 75449 w 82173"/>
              <a:gd name="connsiteY138" fmla="*/ 50988 h 117707"/>
              <a:gd name="connsiteX139" fmla="*/ 73691 w 82173"/>
              <a:gd name="connsiteY139" fmla="*/ 53178 h 117707"/>
              <a:gd name="connsiteX140" fmla="*/ 71655 w 82173"/>
              <a:gd name="connsiteY140" fmla="*/ 55368 h 117707"/>
              <a:gd name="connsiteX141" fmla="*/ 69372 w 82173"/>
              <a:gd name="connsiteY141" fmla="*/ 57558 h 117707"/>
              <a:gd name="connsiteX142" fmla="*/ 66689 w 82173"/>
              <a:gd name="connsiteY142" fmla="*/ 60026 h 117707"/>
              <a:gd name="connsiteX143" fmla="*/ 60489 w 82173"/>
              <a:gd name="connsiteY143" fmla="*/ 65424 h 117707"/>
              <a:gd name="connsiteX144" fmla="*/ 57435 w 82173"/>
              <a:gd name="connsiteY144" fmla="*/ 68138 h 117707"/>
              <a:gd name="connsiteX145" fmla="*/ 54906 w 82173"/>
              <a:gd name="connsiteY145" fmla="*/ 70729 h 117707"/>
              <a:gd name="connsiteX146" fmla="*/ 52993 w 82173"/>
              <a:gd name="connsiteY146" fmla="*/ 72920 h 117707"/>
              <a:gd name="connsiteX147" fmla="*/ 52376 w 82173"/>
              <a:gd name="connsiteY147" fmla="*/ 73968 h 117707"/>
              <a:gd name="connsiteX148" fmla="*/ 52006 w 82173"/>
              <a:gd name="connsiteY148" fmla="*/ 74863 h 117707"/>
              <a:gd name="connsiteX149" fmla="*/ 51605 w 82173"/>
              <a:gd name="connsiteY149" fmla="*/ 75881 h 117707"/>
              <a:gd name="connsiteX150" fmla="*/ 51112 w 82173"/>
              <a:gd name="connsiteY150" fmla="*/ 77454 h 117707"/>
              <a:gd name="connsiteX151" fmla="*/ 50865 w 82173"/>
              <a:gd name="connsiteY151" fmla="*/ 79243 h 117707"/>
              <a:gd name="connsiteX152" fmla="*/ 50711 w 82173"/>
              <a:gd name="connsiteY152" fmla="*/ 81186 h 117707"/>
              <a:gd name="connsiteX153" fmla="*/ 50464 w 82173"/>
              <a:gd name="connsiteY153" fmla="*/ 85566 h 117707"/>
              <a:gd name="connsiteX154" fmla="*/ 50340 w 82173"/>
              <a:gd name="connsiteY154" fmla="*/ 90347 h 11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2173" h="117707">
                <a:moveTo>
                  <a:pt x="30692" y="117708"/>
                </a:moveTo>
                <a:lnTo>
                  <a:pt x="30692" y="98213"/>
                </a:lnTo>
                <a:lnTo>
                  <a:pt x="50094" y="98213"/>
                </a:lnTo>
                <a:lnTo>
                  <a:pt x="50094" y="117708"/>
                </a:lnTo>
                <a:lnTo>
                  <a:pt x="30692" y="117708"/>
                </a:lnTo>
                <a:close/>
                <a:moveTo>
                  <a:pt x="50340" y="90347"/>
                </a:moveTo>
                <a:lnTo>
                  <a:pt x="30445" y="90347"/>
                </a:lnTo>
                <a:lnTo>
                  <a:pt x="30321" y="85042"/>
                </a:lnTo>
                <a:lnTo>
                  <a:pt x="30445" y="82482"/>
                </a:lnTo>
                <a:lnTo>
                  <a:pt x="30568" y="79891"/>
                </a:lnTo>
                <a:lnTo>
                  <a:pt x="30938" y="77300"/>
                </a:lnTo>
                <a:lnTo>
                  <a:pt x="31185" y="74739"/>
                </a:lnTo>
                <a:lnTo>
                  <a:pt x="31586" y="72148"/>
                </a:lnTo>
                <a:lnTo>
                  <a:pt x="32080" y="69958"/>
                </a:lnTo>
                <a:lnTo>
                  <a:pt x="32851" y="67892"/>
                </a:lnTo>
                <a:lnTo>
                  <a:pt x="33591" y="66072"/>
                </a:lnTo>
                <a:lnTo>
                  <a:pt x="34362" y="64529"/>
                </a:lnTo>
                <a:lnTo>
                  <a:pt x="35627" y="62987"/>
                </a:lnTo>
                <a:lnTo>
                  <a:pt x="36892" y="61167"/>
                </a:lnTo>
                <a:lnTo>
                  <a:pt x="38434" y="59378"/>
                </a:lnTo>
                <a:lnTo>
                  <a:pt x="40069" y="57558"/>
                </a:lnTo>
                <a:lnTo>
                  <a:pt x="42105" y="55769"/>
                </a:lnTo>
                <a:lnTo>
                  <a:pt x="44140" y="53826"/>
                </a:lnTo>
                <a:lnTo>
                  <a:pt x="46423" y="51883"/>
                </a:lnTo>
                <a:lnTo>
                  <a:pt x="50711" y="48274"/>
                </a:lnTo>
                <a:lnTo>
                  <a:pt x="54134" y="45158"/>
                </a:lnTo>
                <a:lnTo>
                  <a:pt x="56417" y="42968"/>
                </a:lnTo>
                <a:lnTo>
                  <a:pt x="57959" y="41549"/>
                </a:lnTo>
                <a:lnTo>
                  <a:pt x="58576" y="40408"/>
                </a:lnTo>
                <a:lnTo>
                  <a:pt x="59224" y="39359"/>
                </a:lnTo>
                <a:lnTo>
                  <a:pt x="59594" y="38465"/>
                </a:lnTo>
                <a:lnTo>
                  <a:pt x="59995" y="37293"/>
                </a:lnTo>
                <a:lnTo>
                  <a:pt x="60365" y="36275"/>
                </a:lnTo>
                <a:lnTo>
                  <a:pt x="60489" y="35103"/>
                </a:lnTo>
                <a:lnTo>
                  <a:pt x="60612" y="34085"/>
                </a:lnTo>
                <a:lnTo>
                  <a:pt x="60859" y="32789"/>
                </a:lnTo>
                <a:lnTo>
                  <a:pt x="60612" y="31247"/>
                </a:lnTo>
                <a:lnTo>
                  <a:pt x="60365" y="29674"/>
                </a:lnTo>
                <a:lnTo>
                  <a:pt x="60118" y="28255"/>
                </a:lnTo>
                <a:lnTo>
                  <a:pt x="59471" y="26836"/>
                </a:lnTo>
                <a:lnTo>
                  <a:pt x="58700" y="25417"/>
                </a:lnTo>
                <a:lnTo>
                  <a:pt x="57959" y="23998"/>
                </a:lnTo>
                <a:lnTo>
                  <a:pt x="56818" y="22857"/>
                </a:lnTo>
                <a:lnTo>
                  <a:pt x="55677" y="21685"/>
                </a:lnTo>
                <a:lnTo>
                  <a:pt x="54289" y="20636"/>
                </a:lnTo>
                <a:lnTo>
                  <a:pt x="52870" y="19618"/>
                </a:lnTo>
                <a:lnTo>
                  <a:pt x="51235" y="18847"/>
                </a:lnTo>
                <a:lnTo>
                  <a:pt x="49723" y="18199"/>
                </a:lnTo>
                <a:lnTo>
                  <a:pt x="47934" y="17675"/>
                </a:lnTo>
                <a:lnTo>
                  <a:pt x="46022" y="17305"/>
                </a:lnTo>
                <a:lnTo>
                  <a:pt x="44017" y="17150"/>
                </a:lnTo>
                <a:lnTo>
                  <a:pt x="41858" y="17027"/>
                </a:lnTo>
                <a:lnTo>
                  <a:pt x="39822" y="17150"/>
                </a:lnTo>
                <a:lnTo>
                  <a:pt x="37786" y="17305"/>
                </a:lnTo>
                <a:lnTo>
                  <a:pt x="35874" y="17675"/>
                </a:lnTo>
                <a:lnTo>
                  <a:pt x="34115" y="18199"/>
                </a:lnTo>
                <a:lnTo>
                  <a:pt x="32450" y="18970"/>
                </a:lnTo>
                <a:lnTo>
                  <a:pt x="30938" y="19741"/>
                </a:lnTo>
                <a:lnTo>
                  <a:pt x="29427" y="20790"/>
                </a:lnTo>
                <a:lnTo>
                  <a:pt x="27885" y="21808"/>
                </a:lnTo>
                <a:lnTo>
                  <a:pt x="26497" y="23104"/>
                </a:lnTo>
                <a:lnTo>
                  <a:pt x="25355" y="24646"/>
                </a:lnTo>
                <a:lnTo>
                  <a:pt x="24091" y="26342"/>
                </a:lnTo>
                <a:lnTo>
                  <a:pt x="23073" y="27885"/>
                </a:lnTo>
                <a:lnTo>
                  <a:pt x="22178" y="29828"/>
                </a:lnTo>
                <a:lnTo>
                  <a:pt x="21314" y="32018"/>
                </a:lnTo>
                <a:lnTo>
                  <a:pt x="20667" y="34331"/>
                </a:lnTo>
                <a:lnTo>
                  <a:pt x="20173" y="36645"/>
                </a:lnTo>
                <a:lnTo>
                  <a:pt x="0" y="34208"/>
                </a:lnTo>
                <a:lnTo>
                  <a:pt x="123" y="32388"/>
                </a:lnTo>
                <a:lnTo>
                  <a:pt x="247" y="30599"/>
                </a:lnTo>
                <a:lnTo>
                  <a:pt x="648" y="28903"/>
                </a:lnTo>
                <a:lnTo>
                  <a:pt x="1141" y="27237"/>
                </a:lnTo>
                <a:lnTo>
                  <a:pt x="1511" y="25540"/>
                </a:lnTo>
                <a:lnTo>
                  <a:pt x="2036" y="23998"/>
                </a:lnTo>
                <a:lnTo>
                  <a:pt x="2653" y="22579"/>
                </a:lnTo>
                <a:lnTo>
                  <a:pt x="3424" y="21037"/>
                </a:lnTo>
                <a:lnTo>
                  <a:pt x="4195" y="19495"/>
                </a:lnTo>
                <a:lnTo>
                  <a:pt x="5059" y="17952"/>
                </a:lnTo>
                <a:lnTo>
                  <a:pt x="5953" y="16657"/>
                </a:lnTo>
                <a:lnTo>
                  <a:pt x="6971" y="15238"/>
                </a:lnTo>
                <a:lnTo>
                  <a:pt x="7989" y="13819"/>
                </a:lnTo>
                <a:lnTo>
                  <a:pt x="9254" y="12400"/>
                </a:lnTo>
                <a:lnTo>
                  <a:pt x="11783" y="9932"/>
                </a:lnTo>
                <a:lnTo>
                  <a:pt x="13325" y="8791"/>
                </a:lnTo>
                <a:lnTo>
                  <a:pt x="14713" y="7619"/>
                </a:lnTo>
                <a:lnTo>
                  <a:pt x="16348" y="6570"/>
                </a:lnTo>
                <a:lnTo>
                  <a:pt x="17891" y="5676"/>
                </a:lnTo>
                <a:lnTo>
                  <a:pt x="19402" y="4658"/>
                </a:lnTo>
                <a:lnTo>
                  <a:pt x="21037" y="3887"/>
                </a:lnTo>
                <a:lnTo>
                  <a:pt x="22826" y="3239"/>
                </a:lnTo>
                <a:lnTo>
                  <a:pt x="24615" y="2437"/>
                </a:lnTo>
                <a:lnTo>
                  <a:pt x="26497" y="1943"/>
                </a:lnTo>
                <a:lnTo>
                  <a:pt x="28409" y="1419"/>
                </a:lnTo>
                <a:lnTo>
                  <a:pt x="30321" y="1018"/>
                </a:lnTo>
                <a:lnTo>
                  <a:pt x="32326" y="648"/>
                </a:lnTo>
                <a:lnTo>
                  <a:pt x="34362" y="401"/>
                </a:lnTo>
                <a:lnTo>
                  <a:pt x="36645" y="123"/>
                </a:lnTo>
                <a:lnTo>
                  <a:pt x="40963" y="0"/>
                </a:lnTo>
                <a:lnTo>
                  <a:pt x="45528" y="123"/>
                </a:lnTo>
                <a:lnTo>
                  <a:pt x="47811" y="401"/>
                </a:lnTo>
                <a:lnTo>
                  <a:pt x="49970" y="648"/>
                </a:lnTo>
                <a:lnTo>
                  <a:pt x="52006" y="1018"/>
                </a:lnTo>
                <a:lnTo>
                  <a:pt x="54011" y="1419"/>
                </a:lnTo>
                <a:lnTo>
                  <a:pt x="56047" y="1943"/>
                </a:lnTo>
                <a:lnTo>
                  <a:pt x="57959" y="2437"/>
                </a:lnTo>
                <a:lnTo>
                  <a:pt x="59718" y="3239"/>
                </a:lnTo>
                <a:lnTo>
                  <a:pt x="61507" y="4010"/>
                </a:lnTo>
                <a:lnTo>
                  <a:pt x="63265" y="4658"/>
                </a:lnTo>
                <a:lnTo>
                  <a:pt x="64930" y="5676"/>
                </a:lnTo>
                <a:lnTo>
                  <a:pt x="66565" y="6570"/>
                </a:lnTo>
                <a:lnTo>
                  <a:pt x="68108" y="7742"/>
                </a:lnTo>
                <a:lnTo>
                  <a:pt x="69619" y="8914"/>
                </a:lnTo>
                <a:lnTo>
                  <a:pt x="71007" y="10056"/>
                </a:lnTo>
                <a:lnTo>
                  <a:pt x="73536" y="12647"/>
                </a:lnTo>
                <a:lnTo>
                  <a:pt x="74832" y="13942"/>
                </a:lnTo>
                <a:lnTo>
                  <a:pt x="75973" y="15361"/>
                </a:lnTo>
                <a:lnTo>
                  <a:pt x="76837" y="16780"/>
                </a:lnTo>
                <a:lnTo>
                  <a:pt x="77855" y="18076"/>
                </a:lnTo>
                <a:lnTo>
                  <a:pt x="78626" y="19495"/>
                </a:lnTo>
                <a:lnTo>
                  <a:pt x="79521" y="20913"/>
                </a:lnTo>
                <a:lnTo>
                  <a:pt x="80137" y="22456"/>
                </a:lnTo>
                <a:lnTo>
                  <a:pt x="80662" y="23875"/>
                </a:lnTo>
                <a:lnTo>
                  <a:pt x="81032" y="25417"/>
                </a:lnTo>
                <a:lnTo>
                  <a:pt x="81526" y="26959"/>
                </a:lnTo>
                <a:lnTo>
                  <a:pt x="81803" y="28656"/>
                </a:lnTo>
                <a:lnTo>
                  <a:pt x="82050" y="30198"/>
                </a:lnTo>
                <a:lnTo>
                  <a:pt x="82173" y="31740"/>
                </a:lnTo>
                <a:lnTo>
                  <a:pt x="82173" y="33437"/>
                </a:lnTo>
                <a:lnTo>
                  <a:pt x="82173" y="35226"/>
                </a:lnTo>
                <a:lnTo>
                  <a:pt x="81927" y="37046"/>
                </a:lnTo>
                <a:lnTo>
                  <a:pt x="81680" y="38835"/>
                </a:lnTo>
                <a:lnTo>
                  <a:pt x="81155" y="40655"/>
                </a:lnTo>
                <a:lnTo>
                  <a:pt x="80538" y="42475"/>
                </a:lnTo>
                <a:lnTo>
                  <a:pt x="79891" y="44140"/>
                </a:lnTo>
                <a:lnTo>
                  <a:pt x="78996" y="45806"/>
                </a:lnTo>
                <a:lnTo>
                  <a:pt x="78102" y="47503"/>
                </a:lnTo>
                <a:lnTo>
                  <a:pt x="76837" y="49292"/>
                </a:lnTo>
                <a:lnTo>
                  <a:pt x="75449" y="50988"/>
                </a:lnTo>
                <a:lnTo>
                  <a:pt x="73691" y="53178"/>
                </a:lnTo>
                <a:lnTo>
                  <a:pt x="71655" y="55368"/>
                </a:lnTo>
                <a:lnTo>
                  <a:pt x="69372" y="57558"/>
                </a:lnTo>
                <a:lnTo>
                  <a:pt x="66689" y="60026"/>
                </a:lnTo>
                <a:lnTo>
                  <a:pt x="60489" y="65424"/>
                </a:lnTo>
                <a:lnTo>
                  <a:pt x="57435" y="68138"/>
                </a:lnTo>
                <a:lnTo>
                  <a:pt x="54906" y="70729"/>
                </a:lnTo>
                <a:lnTo>
                  <a:pt x="52993" y="72920"/>
                </a:lnTo>
                <a:lnTo>
                  <a:pt x="52376" y="73968"/>
                </a:lnTo>
                <a:lnTo>
                  <a:pt x="52006" y="74863"/>
                </a:lnTo>
                <a:lnTo>
                  <a:pt x="51605" y="75881"/>
                </a:lnTo>
                <a:lnTo>
                  <a:pt x="51112" y="77454"/>
                </a:lnTo>
                <a:lnTo>
                  <a:pt x="50865" y="79243"/>
                </a:lnTo>
                <a:lnTo>
                  <a:pt x="50711" y="81186"/>
                </a:lnTo>
                <a:lnTo>
                  <a:pt x="50464" y="85566"/>
                </a:lnTo>
                <a:lnTo>
                  <a:pt x="50340" y="90347"/>
                </a:lnTo>
                <a:close/>
              </a:path>
            </a:pathLst>
          </a:custGeom>
          <a:noFill/>
          <a:ln w="2312" cap="rnd">
            <a:solidFill>
              <a:srgbClr val="184376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Полилиния: фигура 8">
            <a:extLst>
              <a:ext uri="{FF2B5EF4-FFF2-40B4-BE49-F238E27FC236}">
                <a16:creationId xmlns="" xmlns:a16="http://schemas.microsoft.com/office/drawing/2014/main" id="{5A43BC84-610B-4DCE-B9A5-2F7346BB145A}"/>
              </a:ext>
            </a:extLst>
          </p:cNvPr>
          <p:cNvSpPr/>
          <p:nvPr/>
        </p:nvSpPr>
        <p:spPr>
          <a:xfrm>
            <a:off x="236595" y="2886724"/>
            <a:ext cx="506680" cy="595013"/>
          </a:xfrm>
          <a:custGeom>
            <a:avLst/>
            <a:gdLst>
              <a:gd name="connsiteX0" fmla="*/ 0 w 97719"/>
              <a:gd name="connsiteY0" fmla="*/ 56355 h 110027"/>
              <a:gd name="connsiteX1" fmla="*/ 19495 w 97719"/>
              <a:gd name="connsiteY1" fmla="*/ 44912 h 110027"/>
              <a:gd name="connsiteX2" fmla="*/ 35905 w 97719"/>
              <a:gd name="connsiteY2" fmla="*/ 73351 h 110027"/>
              <a:gd name="connsiteX3" fmla="*/ 78102 w 97719"/>
              <a:gd name="connsiteY3" fmla="*/ 0 h 110027"/>
              <a:gd name="connsiteX4" fmla="*/ 97720 w 97719"/>
              <a:gd name="connsiteY4" fmla="*/ 11444 h 110027"/>
              <a:gd name="connsiteX5" fmla="*/ 35905 w 97719"/>
              <a:gd name="connsiteY5" fmla="*/ 110027 h 1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19" h="110027">
                <a:moveTo>
                  <a:pt x="0" y="56355"/>
                </a:moveTo>
                <a:lnTo>
                  <a:pt x="19495" y="44912"/>
                </a:lnTo>
                <a:lnTo>
                  <a:pt x="35905" y="73351"/>
                </a:lnTo>
                <a:lnTo>
                  <a:pt x="78102" y="0"/>
                </a:lnTo>
                <a:lnTo>
                  <a:pt x="97720" y="11444"/>
                </a:lnTo>
                <a:lnTo>
                  <a:pt x="35905" y="110027"/>
                </a:lnTo>
                <a:close/>
              </a:path>
            </a:pathLst>
          </a:custGeom>
          <a:noFill/>
          <a:ln w="2312" cap="rnd">
            <a:solidFill>
              <a:srgbClr val="184376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403633" y="6488668"/>
            <a:ext cx="1903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*мнение автора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05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487"/>
            <a:ext cx="11796665" cy="7565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Вопрос/ответ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53111"/>
            <a:ext cx="12192000" cy="5527804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Учитываются ли в квоту закупки, если заказчик по Закону № 223-ФЗ проводит их через портал поставщиков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Да, учитываются, если товар соответствует квотному перечню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соответствующих реестрах (слайд 5 и 7 презентации).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обеспечения достижения минимальной доли закупок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неконкурентные способы закупок как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приоритетные*.</a:t>
            </a: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*из интервью с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Н.ЛЕЩЕНКО –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заместителя директора Департамента стратегического развития и корпоративной политики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используйте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закупки у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ед.поставщика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выполнить квоты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Закону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223-ФЗ…»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618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: фигура 6">
            <a:extLst>
              <a:ext uri="{FF2B5EF4-FFF2-40B4-BE49-F238E27FC236}">
                <a16:creationId xmlns="" xmlns:a16="http://schemas.microsoft.com/office/drawing/2014/main" id="{2221947D-7CB6-4C78-9176-4DB48EB84F01}"/>
              </a:ext>
            </a:extLst>
          </p:cNvPr>
          <p:cNvSpPr/>
          <p:nvPr/>
        </p:nvSpPr>
        <p:spPr>
          <a:xfrm>
            <a:off x="317397" y="1075290"/>
            <a:ext cx="425878" cy="614828"/>
          </a:xfrm>
          <a:custGeom>
            <a:avLst/>
            <a:gdLst>
              <a:gd name="connsiteX0" fmla="*/ 30692 w 82173"/>
              <a:gd name="connsiteY0" fmla="*/ 117708 h 117707"/>
              <a:gd name="connsiteX1" fmla="*/ 30692 w 82173"/>
              <a:gd name="connsiteY1" fmla="*/ 98213 h 117707"/>
              <a:gd name="connsiteX2" fmla="*/ 50094 w 82173"/>
              <a:gd name="connsiteY2" fmla="*/ 98213 h 117707"/>
              <a:gd name="connsiteX3" fmla="*/ 50094 w 82173"/>
              <a:gd name="connsiteY3" fmla="*/ 117708 h 117707"/>
              <a:gd name="connsiteX4" fmla="*/ 30692 w 82173"/>
              <a:gd name="connsiteY4" fmla="*/ 117708 h 117707"/>
              <a:gd name="connsiteX5" fmla="*/ 50340 w 82173"/>
              <a:gd name="connsiteY5" fmla="*/ 90347 h 117707"/>
              <a:gd name="connsiteX6" fmla="*/ 30445 w 82173"/>
              <a:gd name="connsiteY6" fmla="*/ 90347 h 117707"/>
              <a:gd name="connsiteX7" fmla="*/ 30321 w 82173"/>
              <a:gd name="connsiteY7" fmla="*/ 85042 h 117707"/>
              <a:gd name="connsiteX8" fmla="*/ 30445 w 82173"/>
              <a:gd name="connsiteY8" fmla="*/ 82482 h 117707"/>
              <a:gd name="connsiteX9" fmla="*/ 30568 w 82173"/>
              <a:gd name="connsiteY9" fmla="*/ 79891 h 117707"/>
              <a:gd name="connsiteX10" fmla="*/ 30938 w 82173"/>
              <a:gd name="connsiteY10" fmla="*/ 77300 h 117707"/>
              <a:gd name="connsiteX11" fmla="*/ 31185 w 82173"/>
              <a:gd name="connsiteY11" fmla="*/ 74739 h 117707"/>
              <a:gd name="connsiteX12" fmla="*/ 31586 w 82173"/>
              <a:gd name="connsiteY12" fmla="*/ 72148 h 117707"/>
              <a:gd name="connsiteX13" fmla="*/ 32080 w 82173"/>
              <a:gd name="connsiteY13" fmla="*/ 69958 h 117707"/>
              <a:gd name="connsiteX14" fmla="*/ 32851 w 82173"/>
              <a:gd name="connsiteY14" fmla="*/ 67892 h 117707"/>
              <a:gd name="connsiteX15" fmla="*/ 33591 w 82173"/>
              <a:gd name="connsiteY15" fmla="*/ 66072 h 117707"/>
              <a:gd name="connsiteX16" fmla="*/ 34362 w 82173"/>
              <a:gd name="connsiteY16" fmla="*/ 64529 h 117707"/>
              <a:gd name="connsiteX17" fmla="*/ 35627 w 82173"/>
              <a:gd name="connsiteY17" fmla="*/ 62987 h 117707"/>
              <a:gd name="connsiteX18" fmla="*/ 36892 w 82173"/>
              <a:gd name="connsiteY18" fmla="*/ 61167 h 117707"/>
              <a:gd name="connsiteX19" fmla="*/ 38434 w 82173"/>
              <a:gd name="connsiteY19" fmla="*/ 59378 h 117707"/>
              <a:gd name="connsiteX20" fmla="*/ 40069 w 82173"/>
              <a:gd name="connsiteY20" fmla="*/ 57558 h 117707"/>
              <a:gd name="connsiteX21" fmla="*/ 42105 w 82173"/>
              <a:gd name="connsiteY21" fmla="*/ 55769 h 117707"/>
              <a:gd name="connsiteX22" fmla="*/ 44140 w 82173"/>
              <a:gd name="connsiteY22" fmla="*/ 53826 h 117707"/>
              <a:gd name="connsiteX23" fmla="*/ 46423 w 82173"/>
              <a:gd name="connsiteY23" fmla="*/ 51883 h 117707"/>
              <a:gd name="connsiteX24" fmla="*/ 50711 w 82173"/>
              <a:gd name="connsiteY24" fmla="*/ 48274 h 117707"/>
              <a:gd name="connsiteX25" fmla="*/ 54134 w 82173"/>
              <a:gd name="connsiteY25" fmla="*/ 45158 h 117707"/>
              <a:gd name="connsiteX26" fmla="*/ 56417 w 82173"/>
              <a:gd name="connsiteY26" fmla="*/ 42968 h 117707"/>
              <a:gd name="connsiteX27" fmla="*/ 57959 w 82173"/>
              <a:gd name="connsiteY27" fmla="*/ 41549 h 117707"/>
              <a:gd name="connsiteX28" fmla="*/ 58576 w 82173"/>
              <a:gd name="connsiteY28" fmla="*/ 40408 h 117707"/>
              <a:gd name="connsiteX29" fmla="*/ 59224 w 82173"/>
              <a:gd name="connsiteY29" fmla="*/ 39359 h 117707"/>
              <a:gd name="connsiteX30" fmla="*/ 59594 w 82173"/>
              <a:gd name="connsiteY30" fmla="*/ 38465 h 117707"/>
              <a:gd name="connsiteX31" fmla="*/ 59995 w 82173"/>
              <a:gd name="connsiteY31" fmla="*/ 37293 h 117707"/>
              <a:gd name="connsiteX32" fmla="*/ 60365 w 82173"/>
              <a:gd name="connsiteY32" fmla="*/ 36275 h 117707"/>
              <a:gd name="connsiteX33" fmla="*/ 60489 w 82173"/>
              <a:gd name="connsiteY33" fmla="*/ 35103 h 117707"/>
              <a:gd name="connsiteX34" fmla="*/ 60612 w 82173"/>
              <a:gd name="connsiteY34" fmla="*/ 34085 h 117707"/>
              <a:gd name="connsiteX35" fmla="*/ 60859 w 82173"/>
              <a:gd name="connsiteY35" fmla="*/ 32789 h 117707"/>
              <a:gd name="connsiteX36" fmla="*/ 60612 w 82173"/>
              <a:gd name="connsiteY36" fmla="*/ 31247 h 117707"/>
              <a:gd name="connsiteX37" fmla="*/ 60365 w 82173"/>
              <a:gd name="connsiteY37" fmla="*/ 29674 h 117707"/>
              <a:gd name="connsiteX38" fmla="*/ 60118 w 82173"/>
              <a:gd name="connsiteY38" fmla="*/ 28255 h 117707"/>
              <a:gd name="connsiteX39" fmla="*/ 59471 w 82173"/>
              <a:gd name="connsiteY39" fmla="*/ 26836 h 117707"/>
              <a:gd name="connsiteX40" fmla="*/ 58700 w 82173"/>
              <a:gd name="connsiteY40" fmla="*/ 25417 h 117707"/>
              <a:gd name="connsiteX41" fmla="*/ 57959 w 82173"/>
              <a:gd name="connsiteY41" fmla="*/ 23998 h 117707"/>
              <a:gd name="connsiteX42" fmla="*/ 56818 w 82173"/>
              <a:gd name="connsiteY42" fmla="*/ 22857 h 117707"/>
              <a:gd name="connsiteX43" fmla="*/ 55677 w 82173"/>
              <a:gd name="connsiteY43" fmla="*/ 21685 h 117707"/>
              <a:gd name="connsiteX44" fmla="*/ 54289 w 82173"/>
              <a:gd name="connsiteY44" fmla="*/ 20636 h 117707"/>
              <a:gd name="connsiteX45" fmla="*/ 52870 w 82173"/>
              <a:gd name="connsiteY45" fmla="*/ 19618 h 117707"/>
              <a:gd name="connsiteX46" fmla="*/ 51235 w 82173"/>
              <a:gd name="connsiteY46" fmla="*/ 18847 h 117707"/>
              <a:gd name="connsiteX47" fmla="*/ 49723 w 82173"/>
              <a:gd name="connsiteY47" fmla="*/ 18199 h 117707"/>
              <a:gd name="connsiteX48" fmla="*/ 47934 w 82173"/>
              <a:gd name="connsiteY48" fmla="*/ 17675 h 117707"/>
              <a:gd name="connsiteX49" fmla="*/ 46022 w 82173"/>
              <a:gd name="connsiteY49" fmla="*/ 17305 h 117707"/>
              <a:gd name="connsiteX50" fmla="*/ 44017 w 82173"/>
              <a:gd name="connsiteY50" fmla="*/ 17150 h 117707"/>
              <a:gd name="connsiteX51" fmla="*/ 41858 w 82173"/>
              <a:gd name="connsiteY51" fmla="*/ 17027 h 117707"/>
              <a:gd name="connsiteX52" fmla="*/ 39822 w 82173"/>
              <a:gd name="connsiteY52" fmla="*/ 17150 h 117707"/>
              <a:gd name="connsiteX53" fmla="*/ 37786 w 82173"/>
              <a:gd name="connsiteY53" fmla="*/ 17305 h 117707"/>
              <a:gd name="connsiteX54" fmla="*/ 35874 w 82173"/>
              <a:gd name="connsiteY54" fmla="*/ 17675 h 117707"/>
              <a:gd name="connsiteX55" fmla="*/ 34115 w 82173"/>
              <a:gd name="connsiteY55" fmla="*/ 18199 h 117707"/>
              <a:gd name="connsiteX56" fmla="*/ 32450 w 82173"/>
              <a:gd name="connsiteY56" fmla="*/ 18970 h 117707"/>
              <a:gd name="connsiteX57" fmla="*/ 30938 w 82173"/>
              <a:gd name="connsiteY57" fmla="*/ 19741 h 117707"/>
              <a:gd name="connsiteX58" fmla="*/ 29427 w 82173"/>
              <a:gd name="connsiteY58" fmla="*/ 20790 h 117707"/>
              <a:gd name="connsiteX59" fmla="*/ 27885 w 82173"/>
              <a:gd name="connsiteY59" fmla="*/ 21808 h 117707"/>
              <a:gd name="connsiteX60" fmla="*/ 26497 w 82173"/>
              <a:gd name="connsiteY60" fmla="*/ 23104 h 117707"/>
              <a:gd name="connsiteX61" fmla="*/ 25355 w 82173"/>
              <a:gd name="connsiteY61" fmla="*/ 24646 h 117707"/>
              <a:gd name="connsiteX62" fmla="*/ 24091 w 82173"/>
              <a:gd name="connsiteY62" fmla="*/ 26342 h 117707"/>
              <a:gd name="connsiteX63" fmla="*/ 23073 w 82173"/>
              <a:gd name="connsiteY63" fmla="*/ 27885 h 117707"/>
              <a:gd name="connsiteX64" fmla="*/ 22178 w 82173"/>
              <a:gd name="connsiteY64" fmla="*/ 29828 h 117707"/>
              <a:gd name="connsiteX65" fmla="*/ 21314 w 82173"/>
              <a:gd name="connsiteY65" fmla="*/ 32018 h 117707"/>
              <a:gd name="connsiteX66" fmla="*/ 20667 w 82173"/>
              <a:gd name="connsiteY66" fmla="*/ 34331 h 117707"/>
              <a:gd name="connsiteX67" fmla="*/ 20173 w 82173"/>
              <a:gd name="connsiteY67" fmla="*/ 36645 h 117707"/>
              <a:gd name="connsiteX68" fmla="*/ 0 w 82173"/>
              <a:gd name="connsiteY68" fmla="*/ 34208 h 117707"/>
              <a:gd name="connsiteX69" fmla="*/ 123 w 82173"/>
              <a:gd name="connsiteY69" fmla="*/ 32388 h 117707"/>
              <a:gd name="connsiteX70" fmla="*/ 247 w 82173"/>
              <a:gd name="connsiteY70" fmla="*/ 30599 h 117707"/>
              <a:gd name="connsiteX71" fmla="*/ 648 w 82173"/>
              <a:gd name="connsiteY71" fmla="*/ 28903 h 117707"/>
              <a:gd name="connsiteX72" fmla="*/ 1141 w 82173"/>
              <a:gd name="connsiteY72" fmla="*/ 27237 h 117707"/>
              <a:gd name="connsiteX73" fmla="*/ 1511 w 82173"/>
              <a:gd name="connsiteY73" fmla="*/ 25540 h 117707"/>
              <a:gd name="connsiteX74" fmla="*/ 2036 w 82173"/>
              <a:gd name="connsiteY74" fmla="*/ 23998 h 117707"/>
              <a:gd name="connsiteX75" fmla="*/ 2653 w 82173"/>
              <a:gd name="connsiteY75" fmla="*/ 22579 h 117707"/>
              <a:gd name="connsiteX76" fmla="*/ 3424 w 82173"/>
              <a:gd name="connsiteY76" fmla="*/ 21037 h 117707"/>
              <a:gd name="connsiteX77" fmla="*/ 4195 w 82173"/>
              <a:gd name="connsiteY77" fmla="*/ 19495 h 117707"/>
              <a:gd name="connsiteX78" fmla="*/ 5059 w 82173"/>
              <a:gd name="connsiteY78" fmla="*/ 17952 h 117707"/>
              <a:gd name="connsiteX79" fmla="*/ 5953 w 82173"/>
              <a:gd name="connsiteY79" fmla="*/ 16657 h 117707"/>
              <a:gd name="connsiteX80" fmla="*/ 6971 w 82173"/>
              <a:gd name="connsiteY80" fmla="*/ 15238 h 117707"/>
              <a:gd name="connsiteX81" fmla="*/ 7989 w 82173"/>
              <a:gd name="connsiteY81" fmla="*/ 13819 h 117707"/>
              <a:gd name="connsiteX82" fmla="*/ 9254 w 82173"/>
              <a:gd name="connsiteY82" fmla="*/ 12400 h 117707"/>
              <a:gd name="connsiteX83" fmla="*/ 11783 w 82173"/>
              <a:gd name="connsiteY83" fmla="*/ 9932 h 117707"/>
              <a:gd name="connsiteX84" fmla="*/ 13325 w 82173"/>
              <a:gd name="connsiteY84" fmla="*/ 8791 h 117707"/>
              <a:gd name="connsiteX85" fmla="*/ 14713 w 82173"/>
              <a:gd name="connsiteY85" fmla="*/ 7619 h 117707"/>
              <a:gd name="connsiteX86" fmla="*/ 16348 w 82173"/>
              <a:gd name="connsiteY86" fmla="*/ 6570 h 117707"/>
              <a:gd name="connsiteX87" fmla="*/ 17891 w 82173"/>
              <a:gd name="connsiteY87" fmla="*/ 5676 h 117707"/>
              <a:gd name="connsiteX88" fmla="*/ 19402 w 82173"/>
              <a:gd name="connsiteY88" fmla="*/ 4658 h 117707"/>
              <a:gd name="connsiteX89" fmla="*/ 21037 w 82173"/>
              <a:gd name="connsiteY89" fmla="*/ 3887 h 117707"/>
              <a:gd name="connsiteX90" fmla="*/ 22826 w 82173"/>
              <a:gd name="connsiteY90" fmla="*/ 3239 h 117707"/>
              <a:gd name="connsiteX91" fmla="*/ 24615 w 82173"/>
              <a:gd name="connsiteY91" fmla="*/ 2437 h 117707"/>
              <a:gd name="connsiteX92" fmla="*/ 26497 w 82173"/>
              <a:gd name="connsiteY92" fmla="*/ 1943 h 117707"/>
              <a:gd name="connsiteX93" fmla="*/ 28409 w 82173"/>
              <a:gd name="connsiteY93" fmla="*/ 1419 h 117707"/>
              <a:gd name="connsiteX94" fmla="*/ 30321 w 82173"/>
              <a:gd name="connsiteY94" fmla="*/ 1018 h 117707"/>
              <a:gd name="connsiteX95" fmla="*/ 32326 w 82173"/>
              <a:gd name="connsiteY95" fmla="*/ 648 h 117707"/>
              <a:gd name="connsiteX96" fmla="*/ 34362 w 82173"/>
              <a:gd name="connsiteY96" fmla="*/ 401 h 117707"/>
              <a:gd name="connsiteX97" fmla="*/ 36645 w 82173"/>
              <a:gd name="connsiteY97" fmla="*/ 123 h 117707"/>
              <a:gd name="connsiteX98" fmla="*/ 40963 w 82173"/>
              <a:gd name="connsiteY98" fmla="*/ 0 h 117707"/>
              <a:gd name="connsiteX99" fmla="*/ 45528 w 82173"/>
              <a:gd name="connsiteY99" fmla="*/ 123 h 117707"/>
              <a:gd name="connsiteX100" fmla="*/ 47811 w 82173"/>
              <a:gd name="connsiteY100" fmla="*/ 401 h 117707"/>
              <a:gd name="connsiteX101" fmla="*/ 49970 w 82173"/>
              <a:gd name="connsiteY101" fmla="*/ 648 h 117707"/>
              <a:gd name="connsiteX102" fmla="*/ 52006 w 82173"/>
              <a:gd name="connsiteY102" fmla="*/ 1018 h 117707"/>
              <a:gd name="connsiteX103" fmla="*/ 54011 w 82173"/>
              <a:gd name="connsiteY103" fmla="*/ 1419 h 117707"/>
              <a:gd name="connsiteX104" fmla="*/ 56047 w 82173"/>
              <a:gd name="connsiteY104" fmla="*/ 1943 h 117707"/>
              <a:gd name="connsiteX105" fmla="*/ 57959 w 82173"/>
              <a:gd name="connsiteY105" fmla="*/ 2437 h 117707"/>
              <a:gd name="connsiteX106" fmla="*/ 59718 w 82173"/>
              <a:gd name="connsiteY106" fmla="*/ 3239 h 117707"/>
              <a:gd name="connsiteX107" fmla="*/ 61507 w 82173"/>
              <a:gd name="connsiteY107" fmla="*/ 4010 h 117707"/>
              <a:gd name="connsiteX108" fmla="*/ 63265 w 82173"/>
              <a:gd name="connsiteY108" fmla="*/ 4658 h 117707"/>
              <a:gd name="connsiteX109" fmla="*/ 64930 w 82173"/>
              <a:gd name="connsiteY109" fmla="*/ 5676 h 117707"/>
              <a:gd name="connsiteX110" fmla="*/ 66565 w 82173"/>
              <a:gd name="connsiteY110" fmla="*/ 6570 h 117707"/>
              <a:gd name="connsiteX111" fmla="*/ 68108 w 82173"/>
              <a:gd name="connsiteY111" fmla="*/ 7742 h 117707"/>
              <a:gd name="connsiteX112" fmla="*/ 69619 w 82173"/>
              <a:gd name="connsiteY112" fmla="*/ 8914 h 117707"/>
              <a:gd name="connsiteX113" fmla="*/ 71007 w 82173"/>
              <a:gd name="connsiteY113" fmla="*/ 10056 h 117707"/>
              <a:gd name="connsiteX114" fmla="*/ 73536 w 82173"/>
              <a:gd name="connsiteY114" fmla="*/ 12647 h 117707"/>
              <a:gd name="connsiteX115" fmla="*/ 74832 w 82173"/>
              <a:gd name="connsiteY115" fmla="*/ 13942 h 117707"/>
              <a:gd name="connsiteX116" fmla="*/ 75973 w 82173"/>
              <a:gd name="connsiteY116" fmla="*/ 15361 h 117707"/>
              <a:gd name="connsiteX117" fmla="*/ 76837 w 82173"/>
              <a:gd name="connsiteY117" fmla="*/ 16780 h 117707"/>
              <a:gd name="connsiteX118" fmla="*/ 77855 w 82173"/>
              <a:gd name="connsiteY118" fmla="*/ 18076 h 117707"/>
              <a:gd name="connsiteX119" fmla="*/ 78626 w 82173"/>
              <a:gd name="connsiteY119" fmla="*/ 19495 h 117707"/>
              <a:gd name="connsiteX120" fmla="*/ 79521 w 82173"/>
              <a:gd name="connsiteY120" fmla="*/ 20913 h 117707"/>
              <a:gd name="connsiteX121" fmla="*/ 80137 w 82173"/>
              <a:gd name="connsiteY121" fmla="*/ 22456 h 117707"/>
              <a:gd name="connsiteX122" fmla="*/ 80662 w 82173"/>
              <a:gd name="connsiteY122" fmla="*/ 23875 h 117707"/>
              <a:gd name="connsiteX123" fmla="*/ 81032 w 82173"/>
              <a:gd name="connsiteY123" fmla="*/ 25417 h 117707"/>
              <a:gd name="connsiteX124" fmla="*/ 81526 w 82173"/>
              <a:gd name="connsiteY124" fmla="*/ 26959 h 117707"/>
              <a:gd name="connsiteX125" fmla="*/ 81803 w 82173"/>
              <a:gd name="connsiteY125" fmla="*/ 28656 h 117707"/>
              <a:gd name="connsiteX126" fmla="*/ 82050 w 82173"/>
              <a:gd name="connsiteY126" fmla="*/ 30198 h 117707"/>
              <a:gd name="connsiteX127" fmla="*/ 82173 w 82173"/>
              <a:gd name="connsiteY127" fmla="*/ 31740 h 117707"/>
              <a:gd name="connsiteX128" fmla="*/ 82173 w 82173"/>
              <a:gd name="connsiteY128" fmla="*/ 33437 h 117707"/>
              <a:gd name="connsiteX129" fmla="*/ 82173 w 82173"/>
              <a:gd name="connsiteY129" fmla="*/ 35226 h 117707"/>
              <a:gd name="connsiteX130" fmla="*/ 81927 w 82173"/>
              <a:gd name="connsiteY130" fmla="*/ 37046 h 117707"/>
              <a:gd name="connsiteX131" fmla="*/ 81680 w 82173"/>
              <a:gd name="connsiteY131" fmla="*/ 38835 h 117707"/>
              <a:gd name="connsiteX132" fmla="*/ 81155 w 82173"/>
              <a:gd name="connsiteY132" fmla="*/ 40655 h 117707"/>
              <a:gd name="connsiteX133" fmla="*/ 80538 w 82173"/>
              <a:gd name="connsiteY133" fmla="*/ 42475 h 117707"/>
              <a:gd name="connsiteX134" fmla="*/ 79891 w 82173"/>
              <a:gd name="connsiteY134" fmla="*/ 44140 h 117707"/>
              <a:gd name="connsiteX135" fmla="*/ 78996 w 82173"/>
              <a:gd name="connsiteY135" fmla="*/ 45806 h 117707"/>
              <a:gd name="connsiteX136" fmla="*/ 78102 w 82173"/>
              <a:gd name="connsiteY136" fmla="*/ 47503 h 117707"/>
              <a:gd name="connsiteX137" fmla="*/ 76837 w 82173"/>
              <a:gd name="connsiteY137" fmla="*/ 49292 h 117707"/>
              <a:gd name="connsiteX138" fmla="*/ 75449 w 82173"/>
              <a:gd name="connsiteY138" fmla="*/ 50988 h 117707"/>
              <a:gd name="connsiteX139" fmla="*/ 73691 w 82173"/>
              <a:gd name="connsiteY139" fmla="*/ 53178 h 117707"/>
              <a:gd name="connsiteX140" fmla="*/ 71655 w 82173"/>
              <a:gd name="connsiteY140" fmla="*/ 55368 h 117707"/>
              <a:gd name="connsiteX141" fmla="*/ 69372 w 82173"/>
              <a:gd name="connsiteY141" fmla="*/ 57558 h 117707"/>
              <a:gd name="connsiteX142" fmla="*/ 66689 w 82173"/>
              <a:gd name="connsiteY142" fmla="*/ 60026 h 117707"/>
              <a:gd name="connsiteX143" fmla="*/ 60489 w 82173"/>
              <a:gd name="connsiteY143" fmla="*/ 65424 h 117707"/>
              <a:gd name="connsiteX144" fmla="*/ 57435 w 82173"/>
              <a:gd name="connsiteY144" fmla="*/ 68138 h 117707"/>
              <a:gd name="connsiteX145" fmla="*/ 54906 w 82173"/>
              <a:gd name="connsiteY145" fmla="*/ 70729 h 117707"/>
              <a:gd name="connsiteX146" fmla="*/ 52993 w 82173"/>
              <a:gd name="connsiteY146" fmla="*/ 72920 h 117707"/>
              <a:gd name="connsiteX147" fmla="*/ 52376 w 82173"/>
              <a:gd name="connsiteY147" fmla="*/ 73968 h 117707"/>
              <a:gd name="connsiteX148" fmla="*/ 52006 w 82173"/>
              <a:gd name="connsiteY148" fmla="*/ 74863 h 117707"/>
              <a:gd name="connsiteX149" fmla="*/ 51605 w 82173"/>
              <a:gd name="connsiteY149" fmla="*/ 75881 h 117707"/>
              <a:gd name="connsiteX150" fmla="*/ 51112 w 82173"/>
              <a:gd name="connsiteY150" fmla="*/ 77454 h 117707"/>
              <a:gd name="connsiteX151" fmla="*/ 50865 w 82173"/>
              <a:gd name="connsiteY151" fmla="*/ 79243 h 117707"/>
              <a:gd name="connsiteX152" fmla="*/ 50711 w 82173"/>
              <a:gd name="connsiteY152" fmla="*/ 81186 h 117707"/>
              <a:gd name="connsiteX153" fmla="*/ 50464 w 82173"/>
              <a:gd name="connsiteY153" fmla="*/ 85566 h 117707"/>
              <a:gd name="connsiteX154" fmla="*/ 50340 w 82173"/>
              <a:gd name="connsiteY154" fmla="*/ 90347 h 11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2173" h="117707">
                <a:moveTo>
                  <a:pt x="30692" y="117708"/>
                </a:moveTo>
                <a:lnTo>
                  <a:pt x="30692" y="98213"/>
                </a:lnTo>
                <a:lnTo>
                  <a:pt x="50094" y="98213"/>
                </a:lnTo>
                <a:lnTo>
                  <a:pt x="50094" y="117708"/>
                </a:lnTo>
                <a:lnTo>
                  <a:pt x="30692" y="117708"/>
                </a:lnTo>
                <a:close/>
                <a:moveTo>
                  <a:pt x="50340" y="90347"/>
                </a:moveTo>
                <a:lnTo>
                  <a:pt x="30445" y="90347"/>
                </a:lnTo>
                <a:lnTo>
                  <a:pt x="30321" y="85042"/>
                </a:lnTo>
                <a:lnTo>
                  <a:pt x="30445" y="82482"/>
                </a:lnTo>
                <a:lnTo>
                  <a:pt x="30568" y="79891"/>
                </a:lnTo>
                <a:lnTo>
                  <a:pt x="30938" y="77300"/>
                </a:lnTo>
                <a:lnTo>
                  <a:pt x="31185" y="74739"/>
                </a:lnTo>
                <a:lnTo>
                  <a:pt x="31586" y="72148"/>
                </a:lnTo>
                <a:lnTo>
                  <a:pt x="32080" y="69958"/>
                </a:lnTo>
                <a:lnTo>
                  <a:pt x="32851" y="67892"/>
                </a:lnTo>
                <a:lnTo>
                  <a:pt x="33591" y="66072"/>
                </a:lnTo>
                <a:lnTo>
                  <a:pt x="34362" y="64529"/>
                </a:lnTo>
                <a:lnTo>
                  <a:pt x="35627" y="62987"/>
                </a:lnTo>
                <a:lnTo>
                  <a:pt x="36892" y="61167"/>
                </a:lnTo>
                <a:lnTo>
                  <a:pt x="38434" y="59378"/>
                </a:lnTo>
                <a:lnTo>
                  <a:pt x="40069" y="57558"/>
                </a:lnTo>
                <a:lnTo>
                  <a:pt x="42105" y="55769"/>
                </a:lnTo>
                <a:lnTo>
                  <a:pt x="44140" y="53826"/>
                </a:lnTo>
                <a:lnTo>
                  <a:pt x="46423" y="51883"/>
                </a:lnTo>
                <a:lnTo>
                  <a:pt x="50711" y="48274"/>
                </a:lnTo>
                <a:lnTo>
                  <a:pt x="54134" y="45158"/>
                </a:lnTo>
                <a:lnTo>
                  <a:pt x="56417" y="42968"/>
                </a:lnTo>
                <a:lnTo>
                  <a:pt x="57959" y="41549"/>
                </a:lnTo>
                <a:lnTo>
                  <a:pt x="58576" y="40408"/>
                </a:lnTo>
                <a:lnTo>
                  <a:pt x="59224" y="39359"/>
                </a:lnTo>
                <a:lnTo>
                  <a:pt x="59594" y="38465"/>
                </a:lnTo>
                <a:lnTo>
                  <a:pt x="59995" y="37293"/>
                </a:lnTo>
                <a:lnTo>
                  <a:pt x="60365" y="36275"/>
                </a:lnTo>
                <a:lnTo>
                  <a:pt x="60489" y="35103"/>
                </a:lnTo>
                <a:lnTo>
                  <a:pt x="60612" y="34085"/>
                </a:lnTo>
                <a:lnTo>
                  <a:pt x="60859" y="32789"/>
                </a:lnTo>
                <a:lnTo>
                  <a:pt x="60612" y="31247"/>
                </a:lnTo>
                <a:lnTo>
                  <a:pt x="60365" y="29674"/>
                </a:lnTo>
                <a:lnTo>
                  <a:pt x="60118" y="28255"/>
                </a:lnTo>
                <a:lnTo>
                  <a:pt x="59471" y="26836"/>
                </a:lnTo>
                <a:lnTo>
                  <a:pt x="58700" y="25417"/>
                </a:lnTo>
                <a:lnTo>
                  <a:pt x="57959" y="23998"/>
                </a:lnTo>
                <a:lnTo>
                  <a:pt x="56818" y="22857"/>
                </a:lnTo>
                <a:lnTo>
                  <a:pt x="55677" y="21685"/>
                </a:lnTo>
                <a:lnTo>
                  <a:pt x="54289" y="20636"/>
                </a:lnTo>
                <a:lnTo>
                  <a:pt x="52870" y="19618"/>
                </a:lnTo>
                <a:lnTo>
                  <a:pt x="51235" y="18847"/>
                </a:lnTo>
                <a:lnTo>
                  <a:pt x="49723" y="18199"/>
                </a:lnTo>
                <a:lnTo>
                  <a:pt x="47934" y="17675"/>
                </a:lnTo>
                <a:lnTo>
                  <a:pt x="46022" y="17305"/>
                </a:lnTo>
                <a:lnTo>
                  <a:pt x="44017" y="17150"/>
                </a:lnTo>
                <a:lnTo>
                  <a:pt x="41858" y="17027"/>
                </a:lnTo>
                <a:lnTo>
                  <a:pt x="39822" y="17150"/>
                </a:lnTo>
                <a:lnTo>
                  <a:pt x="37786" y="17305"/>
                </a:lnTo>
                <a:lnTo>
                  <a:pt x="35874" y="17675"/>
                </a:lnTo>
                <a:lnTo>
                  <a:pt x="34115" y="18199"/>
                </a:lnTo>
                <a:lnTo>
                  <a:pt x="32450" y="18970"/>
                </a:lnTo>
                <a:lnTo>
                  <a:pt x="30938" y="19741"/>
                </a:lnTo>
                <a:lnTo>
                  <a:pt x="29427" y="20790"/>
                </a:lnTo>
                <a:lnTo>
                  <a:pt x="27885" y="21808"/>
                </a:lnTo>
                <a:lnTo>
                  <a:pt x="26497" y="23104"/>
                </a:lnTo>
                <a:lnTo>
                  <a:pt x="25355" y="24646"/>
                </a:lnTo>
                <a:lnTo>
                  <a:pt x="24091" y="26342"/>
                </a:lnTo>
                <a:lnTo>
                  <a:pt x="23073" y="27885"/>
                </a:lnTo>
                <a:lnTo>
                  <a:pt x="22178" y="29828"/>
                </a:lnTo>
                <a:lnTo>
                  <a:pt x="21314" y="32018"/>
                </a:lnTo>
                <a:lnTo>
                  <a:pt x="20667" y="34331"/>
                </a:lnTo>
                <a:lnTo>
                  <a:pt x="20173" y="36645"/>
                </a:lnTo>
                <a:lnTo>
                  <a:pt x="0" y="34208"/>
                </a:lnTo>
                <a:lnTo>
                  <a:pt x="123" y="32388"/>
                </a:lnTo>
                <a:lnTo>
                  <a:pt x="247" y="30599"/>
                </a:lnTo>
                <a:lnTo>
                  <a:pt x="648" y="28903"/>
                </a:lnTo>
                <a:lnTo>
                  <a:pt x="1141" y="27237"/>
                </a:lnTo>
                <a:lnTo>
                  <a:pt x="1511" y="25540"/>
                </a:lnTo>
                <a:lnTo>
                  <a:pt x="2036" y="23998"/>
                </a:lnTo>
                <a:lnTo>
                  <a:pt x="2653" y="22579"/>
                </a:lnTo>
                <a:lnTo>
                  <a:pt x="3424" y="21037"/>
                </a:lnTo>
                <a:lnTo>
                  <a:pt x="4195" y="19495"/>
                </a:lnTo>
                <a:lnTo>
                  <a:pt x="5059" y="17952"/>
                </a:lnTo>
                <a:lnTo>
                  <a:pt x="5953" y="16657"/>
                </a:lnTo>
                <a:lnTo>
                  <a:pt x="6971" y="15238"/>
                </a:lnTo>
                <a:lnTo>
                  <a:pt x="7989" y="13819"/>
                </a:lnTo>
                <a:lnTo>
                  <a:pt x="9254" y="12400"/>
                </a:lnTo>
                <a:lnTo>
                  <a:pt x="11783" y="9932"/>
                </a:lnTo>
                <a:lnTo>
                  <a:pt x="13325" y="8791"/>
                </a:lnTo>
                <a:lnTo>
                  <a:pt x="14713" y="7619"/>
                </a:lnTo>
                <a:lnTo>
                  <a:pt x="16348" y="6570"/>
                </a:lnTo>
                <a:lnTo>
                  <a:pt x="17891" y="5676"/>
                </a:lnTo>
                <a:lnTo>
                  <a:pt x="19402" y="4658"/>
                </a:lnTo>
                <a:lnTo>
                  <a:pt x="21037" y="3887"/>
                </a:lnTo>
                <a:lnTo>
                  <a:pt x="22826" y="3239"/>
                </a:lnTo>
                <a:lnTo>
                  <a:pt x="24615" y="2437"/>
                </a:lnTo>
                <a:lnTo>
                  <a:pt x="26497" y="1943"/>
                </a:lnTo>
                <a:lnTo>
                  <a:pt x="28409" y="1419"/>
                </a:lnTo>
                <a:lnTo>
                  <a:pt x="30321" y="1018"/>
                </a:lnTo>
                <a:lnTo>
                  <a:pt x="32326" y="648"/>
                </a:lnTo>
                <a:lnTo>
                  <a:pt x="34362" y="401"/>
                </a:lnTo>
                <a:lnTo>
                  <a:pt x="36645" y="123"/>
                </a:lnTo>
                <a:lnTo>
                  <a:pt x="40963" y="0"/>
                </a:lnTo>
                <a:lnTo>
                  <a:pt x="45528" y="123"/>
                </a:lnTo>
                <a:lnTo>
                  <a:pt x="47811" y="401"/>
                </a:lnTo>
                <a:lnTo>
                  <a:pt x="49970" y="648"/>
                </a:lnTo>
                <a:lnTo>
                  <a:pt x="52006" y="1018"/>
                </a:lnTo>
                <a:lnTo>
                  <a:pt x="54011" y="1419"/>
                </a:lnTo>
                <a:lnTo>
                  <a:pt x="56047" y="1943"/>
                </a:lnTo>
                <a:lnTo>
                  <a:pt x="57959" y="2437"/>
                </a:lnTo>
                <a:lnTo>
                  <a:pt x="59718" y="3239"/>
                </a:lnTo>
                <a:lnTo>
                  <a:pt x="61507" y="4010"/>
                </a:lnTo>
                <a:lnTo>
                  <a:pt x="63265" y="4658"/>
                </a:lnTo>
                <a:lnTo>
                  <a:pt x="64930" y="5676"/>
                </a:lnTo>
                <a:lnTo>
                  <a:pt x="66565" y="6570"/>
                </a:lnTo>
                <a:lnTo>
                  <a:pt x="68108" y="7742"/>
                </a:lnTo>
                <a:lnTo>
                  <a:pt x="69619" y="8914"/>
                </a:lnTo>
                <a:lnTo>
                  <a:pt x="71007" y="10056"/>
                </a:lnTo>
                <a:lnTo>
                  <a:pt x="73536" y="12647"/>
                </a:lnTo>
                <a:lnTo>
                  <a:pt x="74832" y="13942"/>
                </a:lnTo>
                <a:lnTo>
                  <a:pt x="75973" y="15361"/>
                </a:lnTo>
                <a:lnTo>
                  <a:pt x="76837" y="16780"/>
                </a:lnTo>
                <a:lnTo>
                  <a:pt x="77855" y="18076"/>
                </a:lnTo>
                <a:lnTo>
                  <a:pt x="78626" y="19495"/>
                </a:lnTo>
                <a:lnTo>
                  <a:pt x="79521" y="20913"/>
                </a:lnTo>
                <a:lnTo>
                  <a:pt x="80137" y="22456"/>
                </a:lnTo>
                <a:lnTo>
                  <a:pt x="80662" y="23875"/>
                </a:lnTo>
                <a:lnTo>
                  <a:pt x="81032" y="25417"/>
                </a:lnTo>
                <a:lnTo>
                  <a:pt x="81526" y="26959"/>
                </a:lnTo>
                <a:lnTo>
                  <a:pt x="81803" y="28656"/>
                </a:lnTo>
                <a:lnTo>
                  <a:pt x="82050" y="30198"/>
                </a:lnTo>
                <a:lnTo>
                  <a:pt x="82173" y="31740"/>
                </a:lnTo>
                <a:lnTo>
                  <a:pt x="82173" y="33437"/>
                </a:lnTo>
                <a:lnTo>
                  <a:pt x="82173" y="35226"/>
                </a:lnTo>
                <a:lnTo>
                  <a:pt x="81927" y="37046"/>
                </a:lnTo>
                <a:lnTo>
                  <a:pt x="81680" y="38835"/>
                </a:lnTo>
                <a:lnTo>
                  <a:pt x="81155" y="40655"/>
                </a:lnTo>
                <a:lnTo>
                  <a:pt x="80538" y="42475"/>
                </a:lnTo>
                <a:lnTo>
                  <a:pt x="79891" y="44140"/>
                </a:lnTo>
                <a:lnTo>
                  <a:pt x="78996" y="45806"/>
                </a:lnTo>
                <a:lnTo>
                  <a:pt x="78102" y="47503"/>
                </a:lnTo>
                <a:lnTo>
                  <a:pt x="76837" y="49292"/>
                </a:lnTo>
                <a:lnTo>
                  <a:pt x="75449" y="50988"/>
                </a:lnTo>
                <a:lnTo>
                  <a:pt x="73691" y="53178"/>
                </a:lnTo>
                <a:lnTo>
                  <a:pt x="71655" y="55368"/>
                </a:lnTo>
                <a:lnTo>
                  <a:pt x="69372" y="57558"/>
                </a:lnTo>
                <a:lnTo>
                  <a:pt x="66689" y="60026"/>
                </a:lnTo>
                <a:lnTo>
                  <a:pt x="60489" y="65424"/>
                </a:lnTo>
                <a:lnTo>
                  <a:pt x="57435" y="68138"/>
                </a:lnTo>
                <a:lnTo>
                  <a:pt x="54906" y="70729"/>
                </a:lnTo>
                <a:lnTo>
                  <a:pt x="52993" y="72920"/>
                </a:lnTo>
                <a:lnTo>
                  <a:pt x="52376" y="73968"/>
                </a:lnTo>
                <a:lnTo>
                  <a:pt x="52006" y="74863"/>
                </a:lnTo>
                <a:lnTo>
                  <a:pt x="51605" y="75881"/>
                </a:lnTo>
                <a:lnTo>
                  <a:pt x="51112" y="77454"/>
                </a:lnTo>
                <a:lnTo>
                  <a:pt x="50865" y="79243"/>
                </a:lnTo>
                <a:lnTo>
                  <a:pt x="50711" y="81186"/>
                </a:lnTo>
                <a:lnTo>
                  <a:pt x="50464" y="85566"/>
                </a:lnTo>
                <a:lnTo>
                  <a:pt x="50340" y="90347"/>
                </a:lnTo>
                <a:close/>
              </a:path>
            </a:pathLst>
          </a:custGeom>
          <a:noFill/>
          <a:ln w="2312" cap="rnd">
            <a:solidFill>
              <a:srgbClr val="184376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5" name="Полилиния: фигура 8">
            <a:extLst>
              <a:ext uri="{FF2B5EF4-FFF2-40B4-BE49-F238E27FC236}">
                <a16:creationId xmlns="" xmlns:a16="http://schemas.microsoft.com/office/drawing/2014/main" id="{5A43BC84-610B-4DCE-B9A5-2F7346BB145A}"/>
              </a:ext>
            </a:extLst>
          </p:cNvPr>
          <p:cNvSpPr/>
          <p:nvPr/>
        </p:nvSpPr>
        <p:spPr>
          <a:xfrm>
            <a:off x="276996" y="2317042"/>
            <a:ext cx="506680" cy="595013"/>
          </a:xfrm>
          <a:custGeom>
            <a:avLst/>
            <a:gdLst>
              <a:gd name="connsiteX0" fmla="*/ 0 w 97719"/>
              <a:gd name="connsiteY0" fmla="*/ 56355 h 110027"/>
              <a:gd name="connsiteX1" fmla="*/ 19495 w 97719"/>
              <a:gd name="connsiteY1" fmla="*/ 44912 h 110027"/>
              <a:gd name="connsiteX2" fmla="*/ 35905 w 97719"/>
              <a:gd name="connsiteY2" fmla="*/ 73351 h 110027"/>
              <a:gd name="connsiteX3" fmla="*/ 78102 w 97719"/>
              <a:gd name="connsiteY3" fmla="*/ 0 h 110027"/>
              <a:gd name="connsiteX4" fmla="*/ 97720 w 97719"/>
              <a:gd name="connsiteY4" fmla="*/ 11444 h 110027"/>
              <a:gd name="connsiteX5" fmla="*/ 35905 w 97719"/>
              <a:gd name="connsiteY5" fmla="*/ 110027 h 1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19" h="110027">
                <a:moveTo>
                  <a:pt x="0" y="56355"/>
                </a:moveTo>
                <a:lnTo>
                  <a:pt x="19495" y="44912"/>
                </a:lnTo>
                <a:lnTo>
                  <a:pt x="35905" y="73351"/>
                </a:lnTo>
                <a:lnTo>
                  <a:pt x="78102" y="0"/>
                </a:lnTo>
                <a:lnTo>
                  <a:pt x="97720" y="11444"/>
                </a:lnTo>
                <a:lnTo>
                  <a:pt x="35905" y="110027"/>
                </a:lnTo>
                <a:close/>
              </a:path>
            </a:pathLst>
          </a:custGeom>
          <a:noFill/>
          <a:ln w="2312" cap="rnd">
            <a:solidFill>
              <a:srgbClr val="184376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429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89" y="3746019"/>
            <a:ext cx="6783355" cy="1325563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</a:t>
            </a:r>
            <a:b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5515362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V="1">
            <a:off x="1066800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823865" y="1451113"/>
            <a:ext cx="1212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Амбросов 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 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Игоревич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3865" y="197884"/>
            <a:ext cx="1163799" cy="1163799"/>
          </a:xfrm>
          <a:prstGeom prst="rect">
            <a:avLst/>
          </a:prstGeom>
        </p:spPr>
      </p:pic>
      <p:grpSp>
        <p:nvGrpSpPr>
          <p:cNvPr id="22" name="Рисунок 4">
            <a:extLst>
              <a:ext uri="{FF2B5EF4-FFF2-40B4-BE49-F238E27FC236}">
                <a16:creationId xmlns="" xmlns:a16="http://schemas.microsoft.com/office/drawing/2014/main" id="{D2D201D7-1474-4C8E-BBA3-7B230C311248}"/>
              </a:ext>
            </a:extLst>
          </p:cNvPr>
          <p:cNvGrpSpPr/>
          <p:nvPr/>
        </p:nvGrpSpPr>
        <p:grpSpPr>
          <a:xfrm>
            <a:off x="4609321" y="3629608"/>
            <a:ext cx="1996752" cy="1796335"/>
            <a:chOff x="238071" y="4138762"/>
            <a:chExt cx="159527" cy="164223"/>
          </a:xfrm>
          <a:noFill/>
        </p:grpSpPr>
        <p:sp>
          <p:nvSpPr>
            <p:cNvPr id="23" name="Полилиния: фигура 846">
              <a:extLst>
                <a:ext uri="{FF2B5EF4-FFF2-40B4-BE49-F238E27FC236}">
                  <a16:creationId xmlns="" xmlns:a16="http://schemas.microsoft.com/office/drawing/2014/main" id="{973A61DA-01C5-4628-87E2-8A6CB48212B3}"/>
                </a:ext>
              </a:extLst>
            </p:cNvPr>
            <p:cNvSpPr/>
            <p:nvPr/>
          </p:nvSpPr>
          <p:spPr>
            <a:xfrm>
              <a:off x="270610" y="4268869"/>
              <a:ext cx="10580" cy="14065"/>
            </a:xfrm>
            <a:custGeom>
              <a:avLst/>
              <a:gdLst>
                <a:gd name="connsiteX0" fmla="*/ 10580 w 10580"/>
                <a:gd name="connsiteY0" fmla="*/ 10272 h 14065"/>
                <a:gd name="connsiteX1" fmla="*/ 10580 w 10580"/>
                <a:gd name="connsiteY1" fmla="*/ 14066 h 14065"/>
                <a:gd name="connsiteX2" fmla="*/ 0 w 10580"/>
                <a:gd name="connsiteY2" fmla="*/ 14066 h 14065"/>
                <a:gd name="connsiteX3" fmla="*/ 0 w 10580"/>
                <a:gd name="connsiteY3" fmla="*/ 0 h 1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80" h="14065">
                  <a:moveTo>
                    <a:pt x="10580" y="10272"/>
                  </a:moveTo>
                  <a:lnTo>
                    <a:pt x="10580" y="14066"/>
                  </a:lnTo>
                  <a:lnTo>
                    <a:pt x="0" y="14066"/>
                  </a:lnTo>
                  <a:lnTo>
                    <a:pt x="0" y="0"/>
                  </a:ln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847">
              <a:extLst>
                <a:ext uri="{FF2B5EF4-FFF2-40B4-BE49-F238E27FC236}">
                  <a16:creationId xmlns="" xmlns:a16="http://schemas.microsoft.com/office/drawing/2014/main" id="{D82D0E4A-30E2-456E-B3CC-557EA0FDF2E5}"/>
                </a:ext>
              </a:extLst>
            </p:cNvPr>
            <p:cNvSpPr/>
            <p:nvPr/>
          </p:nvSpPr>
          <p:spPr>
            <a:xfrm>
              <a:off x="354480" y="4260418"/>
              <a:ext cx="10580" cy="22517"/>
            </a:xfrm>
            <a:custGeom>
              <a:avLst/>
              <a:gdLst>
                <a:gd name="connsiteX0" fmla="*/ 10580 w 10580"/>
                <a:gd name="connsiteY0" fmla="*/ 0 h 22517"/>
                <a:gd name="connsiteX1" fmla="*/ 10580 w 10580"/>
                <a:gd name="connsiteY1" fmla="*/ 22517 h 22517"/>
                <a:gd name="connsiteX2" fmla="*/ 0 w 10580"/>
                <a:gd name="connsiteY2" fmla="*/ 22517 h 22517"/>
                <a:gd name="connsiteX3" fmla="*/ 0 w 10580"/>
                <a:gd name="connsiteY3" fmla="*/ 13233 h 2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80" h="22517">
                  <a:moveTo>
                    <a:pt x="10580" y="0"/>
                  </a:moveTo>
                  <a:lnTo>
                    <a:pt x="10580" y="22517"/>
                  </a:lnTo>
                  <a:lnTo>
                    <a:pt x="0" y="22517"/>
                  </a:lnTo>
                  <a:lnTo>
                    <a:pt x="0" y="13233"/>
                  </a:ln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848">
              <a:extLst>
                <a:ext uri="{FF2B5EF4-FFF2-40B4-BE49-F238E27FC236}">
                  <a16:creationId xmlns="" xmlns:a16="http://schemas.microsoft.com/office/drawing/2014/main" id="{76F0B290-B5EA-4580-9015-84A55FBF19A7}"/>
                </a:ext>
              </a:extLst>
            </p:cNvPr>
            <p:cNvSpPr/>
            <p:nvPr/>
          </p:nvSpPr>
          <p:spPr>
            <a:xfrm>
              <a:off x="262991" y="4254557"/>
              <a:ext cx="3084" cy="28378"/>
            </a:xfrm>
            <a:custGeom>
              <a:avLst/>
              <a:gdLst>
                <a:gd name="connsiteX0" fmla="*/ 0 w 3084"/>
                <a:gd name="connsiteY0" fmla="*/ 28378 h 28378"/>
                <a:gd name="connsiteX1" fmla="*/ 0 w 3084"/>
                <a:gd name="connsiteY1" fmla="*/ 0 h 28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4" h="28378">
                  <a:moveTo>
                    <a:pt x="0" y="28378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849">
              <a:extLst>
                <a:ext uri="{FF2B5EF4-FFF2-40B4-BE49-F238E27FC236}">
                  <a16:creationId xmlns="" xmlns:a16="http://schemas.microsoft.com/office/drawing/2014/main" id="{99735CF4-8665-41CF-ABB1-4D980DBAC7AE}"/>
                </a:ext>
              </a:extLst>
            </p:cNvPr>
            <p:cNvSpPr/>
            <p:nvPr/>
          </p:nvSpPr>
          <p:spPr>
            <a:xfrm>
              <a:off x="373049" y="4255174"/>
              <a:ext cx="3084" cy="27761"/>
            </a:xfrm>
            <a:custGeom>
              <a:avLst/>
              <a:gdLst>
                <a:gd name="connsiteX0" fmla="*/ 0 w 3084"/>
                <a:gd name="connsiteY0" fmla="*/ 0 h 27761"/>
                <a:gd name="connsiteX1" fmla="*/ 0 w 3084"/>
                <a:gd name="connsiteY1" fmla="*/ 27761 h 27761"/>
                <a:gd name="connsiteX2" fmla="*/ 0 w 3084"/>
                <a:gd name="connsiteY2" fmla="*/ 27761 h 2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84" h="27761">
                  <a:moveTo>
                    <a:pt x="0" y="0"/>
                  </a:moveTo>
                  <a:lnTo>
                    <a:pt x="0" y="27761"/>
                  </a:lnTo>
                  <a:lnTo>
                    <a:pt x="0" y="27761"/>
                  </a:ln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850">
              <a:extLst>
                <a:ext uri="{FF2B5EF4-FFF2-40B4-BE49-F238E27FC236}">
                  <a16:creationId xmlns="" xmlns:a16="http://schemas.microsoft.com/office/drawing/2014/main" id="{0C5711C0-6B3E-40DE-9645-40B320871955}"/>
                </a:ext>
              </a:extLst>
            </p:cNvPr>
            <p:cNvSpPr/>
            <p:nvPr/>
          </p:nvSpPr>
          <p:spPr>
            <a:xfrm>
              <a:off x="284491" y="4145208"/>
              <a:ext cx="66997" cy="54751"/>
            </a:xfrm>
            <a:custGeom>
              <a:avLst/>
              <a:gdLst>
                <a:gd name="connsiteX0" fmla="*/ 0 w 66997"/>
                <a:gd name="connsiteY0" fmla="*/ 54751 h 54751"/>
                <a:gd name="connsiteX1" fmla="*/ 0 w 66997"/>
                <a:gd name="connsiteY1" fmla="*/ 31617 h 54751"/>
                <a:gd name="connsiteX2" fmla="*/ 33499 w 66997"/>
                <a:gd name="connsiteY2" fmla="*/ 0 h 54751"/>
                <a:gd name="connsiteX3" fmla="*/ 33499 w 66997"/>
                <a:gd name="connsiteY3" fmla="*/ 0 h 54751"/>
                <a:gd name="connsiteX4" fmla="*/ 66997 w 66997"/>
                <a:gd name="connsiteY4" fmla="*/ 31617 h 54751"/>
                <a:gd name="connsiteX5" fmla="*/ 66997 w 66997"/>
                <a:gd name="connsiteY5" fmla="*/ 54751 h 5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997" h="54751">
                  <a:moveTo>
                    <a:pt x="0" y="54751"/>
                  </a:moveTo>
                  <a:lnTo>
                    <a:pt x="0" y="31617"/>
                  </a:lnTo>
                  <a:cubicBezTo>
                    <a:pt x="0" y="14220"/>
                    <a:pt x="15084" y="0"/>
                    <a:pt x="33499" y="0"/>
                  </a:cubicBezTo>
                  <a:lnTo>
                    <a:pt x="33499" y="0"/>
                  </a:lnTo>
                  <a:cubicBezTo>
                    <a:pt x="51914" y="0"/>
                    <a:pt x="66997" y="14220"/>
                    <a:pt x="66997" y="31617"/>
                  </a:cubicBezTo>
                  <a:lnTo>
                    <a:pt x="66997" y="54751"/>
                  </a:lnTo>
                </a:path>
              </a:pathLst>
            </a:custGeom>
            <a:noFill/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851">
              <a:extLst>
                <a:ext uri="{FF2B5EF4-FFF2-40B4-BE49-F238E27FC236}">
                  <a16:creationId xmlns="" xmlns:a16="http://schemas.microsoft.com/office/drawing/2014/main" id="{2754CEED-9C1C-4E19-9734-17DAE0DD12AE}"/>
                </a:ext>
              </a:extLst>
            </p:cNvPr>
            <p:cNvSpPr/>
            <p:nvPr/>
          </p:nvSpPr>
          <p:spPr>
            <a:xfrm>
              <a:off x="278938" y="4172569"/>
              <a:ext cx="78132" cy="3084"/>
            </a:xfrm>
            <a:custGeom>
              <a:avLst/>
              <a:gdLst>
                <a:gd name="connsiteX0" fmla="*/ 0 w 78132"/>
                <a:gd name="connsiteY0" fmla="*/ 0 h 3084"/>
                <a:gd name="connsiteX1" fmla="*/ 78133 w 78132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8132" h="3084">
                  <a:moveTo>
                    <a:pt x="0" y="0"/>
                  </a:moveTo>
                  <a:lnTo>
                    <a:pt x="78133" y="0"/>
                  </a:lnTo>
                </a:path>
              </a:pathLst>
            </a:custGeom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852">
              <a:extLst>
                <a:ext uri="{FF2B5EF4-FFF2-40B4-BE49-F238E27FC236}">
                  <a16:creationId xmlns="" xmlns:a16="http://schemas.microsoft.com/office/drawing/2014/main" id="{A8B926E7-7458-4E22-9E2E-83006C3DF26F}"/>
                </a:ext>
              </a:extLst>
            </p:cNvPr>
            <p:cNvSpPr/>
            <p:nvPr/>
          </p:nvSpPr>
          <p:spPr>
            <a:xfrm>
              <a:off x="318020" y="4138762"/>
              <a:ext cx="3084" cy="6415"/>
            </a:xfrm>
            <a:custGeom>
              <a:avLst/>
              <a:gdLst>
                <a:gd name="connsiteX0" fmla="*/ 0 w 3084"/>
                <a:gd name="connsiteY0" fmla="*/ 0 h 6415"/>
                <a:gd name="connsiteX1" fmla="*/ 0 w 3084"/>
                <a:gd name="connsiteY1" fmla="*/ 6416 h 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4" h="6415">
                  <a:moveTo>
                    <a:pt x="0" y="0"/>
                  </a:moveTo>
                  <a:lnTo>
                    <a:pt x="0" y="6416"/>
                  </a:lnTo>
                </a:path>
              </a:pathLst>
            </a:custGeom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853">
              <a:extLst>
                <a:ext uri="{FF2B5EF4-FFF2-40B4-BE49-F238E27FC236}">
                  <a16:creationId xmlns="" xmlns:a16="http://schemas.microsoft.com/office/drawing/2014/main" id="{E6241195-B552-4442-8F6F-A2E3C26FEB62}"/>
                </a:ext>
              </a:extLst>
            </p:cNvPr>
            <p:cNvSpPr/>
            <p:nvPr/>
          </p:nvSpPr>
          <p:spPr>
            <a:xfrm>
              <a:off x="272183" y="4180496"/>
              <a:ext cx="91828" cy="26712"/>
            </a:xfrm>
            <a:custGeom>
              <a:avLst/>
              <a:gdLst>
                <a:gd name="connsiteX0" fmla="*/ 91828 w 91828"/>
                <a:gd name="connsiteY0" fmla="*/ 26713 h 26712"/>
                <a:gd name="connsiteX1" fmla="*/ 45837 w 91828"/>
                <a:gd name="connsiteY1" fmla="*/ 0 h 26712"/>
                <a:gd name="connsiteX2" fmla="*/ 0 w 91828"/>
                <a:gd name="connsiteY2" fmla="*/ 26620 h 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28" h="26712">
                  <a:moveTo>
                    <a:pt x="91828" y="26713"/>
                  </a:moveTo>
                  <a:lnTo>
                    <a:pt x="45837" y="0"/>
                  </a:lnTo>
                  <a:lnTo>
                    <a:pt x="0" y="26620"/>
                  </a:ln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854">
              <a:extLst>
                <a:ext uri="{FF2B5EF4-FFF2-40B4-BE49-F238E27FC236}">
                  <a16:creationId xmlns="" xmlns:a16="http://schemas.microsoft.com/office/drawing/2014/main" id="{D0432D2F-59EE-414B-908F-7115102921F9}"/>
                </a:ext>
              </a:extLst>
            </p:cNvPr>
            <p:cNvSpPr/>
            <p:nvPr/>
          </p:nvSpPr>
          <p:spPr>
            <a:xfrm>
              <a:off x="252072" y="4292960"/>
              <a:ext cx="131896" cy="10024"/>
            </a:xfrm>
            <a:custGeom>
              <a:avLst/>
              <a:gdLst>
                <a:gd name="connsiteX0" fmla="*/ 70483 w 131896"/>
                <a:gd name="connsiteY0" fmla="*/ 0 h 10024"/>
                <a:gd name="connsiteX1" fmla="*/ 131897 w 131896"/>
                <a:gd name="connsiteY1" fmla="*/ 0 h 10024"/>
                <a:gd name="connsiteX2" fmla="*/ 131897 w 131896"/>
                <a:gd name="connsiteY2" fmla="*/ 10025 h 10024"/>
                <a:gd name="connsiteX3" fmla="*/ 0 w 131896"/>
                <a:gd name="connsiteY3" fmla="*/ 10025 h 10024"/>
                <a:gd name="connsiteX4" fmla="*/ 0 w 131896"/>
                <a:gd name="connsiteY4" fmla="*/ 0 h 10024"/>
                <a:gd name="connsiteX5" fmla="*/ 50032 w 131896"/>
                <a:gd name="connsiteY5" fmla="*/ 0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896" h="10024">
                  <a:moveTo>
                    <a:pt x="70483" y="0"/>
                  </a:moveTo>
                  <a:lnTo>
                    <a:pt x="131897" y="0"/>
                  </a:lnTo>
                  <a:lnTo>
                    <a:pt x="131897" y="10025"/>
                  </a:lnTo>
                  <a:lnTo>
                    <a:pt x="0" y="10025"/>
                  </a:lnTo>
                  <a:lnTo>
                    <a:pt x="0" y="0"/>
                  </a:lnTo>
                  <a:lnTo>
                    <a:pt x="50032" y="0"/>
                  </a:ln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855">
              <a:extLst>
                <a:ext uri="{FF2B5EF4-FFF2-40B4-BE49-F238E27FC236}">
                  <a16:creationId xmlns="" xmlns:a16="http://schemas.microsoft.com/office/drawing/2014/main" id="{EE5BB2B8-47B9-4217-90C6-194D7B09DFAC}"/>
                </a:ext>
              </a:extLst>
            </p:cNvPr>
            <p:cNvSpPr/>
            <p:nvPr/>
          </p:nvSpPr>
          <p:spPr>
            <a:xfrm>
              <a:off x="257439" y="4282935"/>
              <a:ext cx="44664" cy="10024"/>
            </a:xfrm>
            <a:custGeom>
              <a:avLst/>
              <a:gdLst>
                <a:gd name="connsiteX0" fmla="*/ 44665 w 44664"/>
                <a:gd name="connsiteY0" fmla="*/ 10025 h 10024"/>
                <a:gd name="connsiteX1" fmla="*/ 0 w 44664"/>
                <a:gd name="connsiteY1" fmla="*/ 10025 h 10024"/>
                <a:gd name="connsiteX2" fmla="*/ 0 w 44664"/>
                <a:gd name="connsiteY2" fmla="*/ 0 h 10024"/>
                <a:gd name="connsiteX3" fmla="*/ 29427 w 44664"/>
                <a:gd name="connsiteY3" fmla="*/ 0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664" h="10024">
                  <a:moveTo>
                    <a:pt x="44665" y="10025"/>
                  </a:moveTo>
                  <a:lnTo>
                    <a:pt x="0" y="10025"/>
                  </a:lnTo>
                  <a:lnTo>
                    <a:pt x="0" y="0"/>
                  </a:lnTo>
                  <a:lnTo>
                    <a:pt x="29427" y="0"/>
                  </a:ln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856">
              <a:extLst>
                <a:ext uri="{FF2B5EF4-FFF2-40B4-BE49-F238E27FC236}">
                  <a16:creationId xmlns="" xmlns:a16="http://schemas.microsoft.com/office/drawing/2014/main" id="{8B8B1803-0713-4C83-95F0-C89E1B65215A}"/>
                </a:ext>
              </a:extLst>
            </p:cNvPr>
            <p:cNvSpPr/>
            <p:nvPr/>
          </p:nvSpPr>
          <p:spPr>
            <a:xfrm>
              <a:off x="322554" y="4282935"/>
              <a:ext cx="56016" cy="10024"/>
            </a:xfrm>
            <a:custGeom>
              <a:avLst/>
              <a:gdLst>
                <a:gd name="connsiteX0" fmla="*/ 15608 w 56016"/>
                <a:gd name="connsiteY0" fmla="*/ 0 h 10024"/>
                <a:gd name="connsiteX1" fmla="*/ 56016 w 56016"/>
                <a:gd name="connsiteY1" fmla="*/ 0 h 10024"/>
                <a:gd name="connsiteX2" fmla="*/ 56016 w 56016"/>
                <a:gd name="connsiteY2" fmla="*/ 10025 h 10024"/>
                <a:gd name="connsiteX3" fmla="*/ 0 w 56016"/>
                <a:gd name="connsiteY3" fmla="*/ 10025 h 1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16" h="10024">
                  <a:moveTo>
                    <a:pt x="15608" y="0"/>
                  </a:moveTo>
                  <a:lnTo>
                    <a:pt x="56016" y="0"/>
                  </a:lnTo>
                  <a:lnTo>
                    <a:pt x="56016" y="10025"/>
                  </a:lnTo>
                  <a:lnTo>
                    <a:pt x="0" y="10025"/>
                  </a:ln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857">
              <a:extLst>
                <a:ext uri="{FF2B5EF4-FFF2-40B4-BE49-F238E27FC236}">
                  <a16:creationId xmlns="" xmlns:a16="http://schemas.microsoft.com/office/drawing/2014/main" id="{FADE34CD-C705-4D37-9BE1-8F4C68715EF9}"/>
                </a:ext>
              </a:extLst>
            </p:cNvPr>
            <p:cNvSpPr/>
            <p:nvPr/>
          </p:nvSpPr>
          <p:spPr>
            <a:xfrm>
              <a:off x="272183" y="4180496"/>
              <a:ext cx="91828" cy="26712"/>
            </a:xfrm>
            <a:custGeom>
              <a:avLst/>
              <a:gdLst>
                <a:gd name="connsiteX0" fmla="*/ 0 w 91828"/>
                <a:gd name="connsiteY0" fmla="*/ 26620 h 26712"/>
                <a:gd name="connsiteX1" fmla="*/ 45837 w 91828"/>
                <a:gd name="connsiteY1" fmla="*/ 0 h 26712"/>
                <a:gd name="connsiteX2" fmla="*/ 91828 w 91828"/>
                <a:gd name="connsiteY2" fmla="*/ 26713 h 26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828" h="26712">
                  <a:moveTo>
                    <a:pt x="0" y="26620"/>
                  </a:moveTo>
                  <a:lnTo>
                    <a:pt x="45837" y="0"/>
                  </a:lnTo>
                  <a:lnTo>
                    <a:pt x="91828" y="26713"/>
                  </a:ln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858">
              <a:extLst>
                <a:ext uri="{FF2B5EF4-FFF2-40B4-BE49-F238E27FC236}">
                  <a16:creationId xmlns="" xmlns:a16="http://schemas.microsoft.com/office/drawing/2014/main" id="{7955EDC4-0237-4645-9A80-DAA85C7B7C2B}"/>
                </a:ext>
              </a:extLst>
            </p:cNvPr>
            <p:cNvSpPr/>
            <p:nvPr/>
          </p:nvSpPr>
          <p:spPr>
            <a:xfrm>
              <a:off x="296058" y="4203014"/>
              <a:ext cx="41117" cy="11135"/>
            </a:xfrm>
            <a:custGeom>
              <a:avLst/>
              <a:gdLst>
                <a:gd name="connsiteX0" fmla="*/ 0 w 41117"/>
                <a:gd name="connsiteY0" fmla="*/ 11135 h 11135"/>
                <a:gd name="connsiteX1" fmla="*/ 21962 w 41117"/>
                <a:gd name="connsiteY1" fmla="*/ 0 h 11135"/>
                <a:gd name="connsiteX2" fmla="*/ 21962 w 41117"/>
                <a:gd name="connsiteY2" fmla="*/ 0 h 11135"/>
                <a:gd name="connsiteX3" fmla="*/ 41117 w 41117"/>
                <a:gd name="connsiteY3" fmla="*/ 7773 h 1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17" h="11135">
                  <a:moveTo>
                    <a:pt x="0" y="11135"/>
                  </a:moveTo>
                  <a:cubicBezTo>
                    <a:pt x="4627" y="4442"/>
                    <a:pt x="12770" y="0"/>
                    <a:pt x="21962" y="0"/>
                  </a:cubicBezTo>
                  <a:lnTo>
                    <a:pt x="21962" y="0"/>
                  </a:lnTo>
                  <a:cubicBezTo>
                    <a:pt x="29643" y="0"/>
                    <a:pt x="36336" y="2868"/>
                    <a:pt x="41117" y="7773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859">
              <a:extLst>
                <a:ext uri="{FF2B5EF4-FFF2-40B4-BE49-F238E27FC236}">
                  <a16:creationId xmlns="" xmlns:a16="http://schemas.microsoft.com/office/drawing/2014/main" id="{7D29C0F0-226B-4D19-A474-934E20BDFAAC}"/>
                </a:ext>
              </a:extLst>
            </p:cNvPr>
            <p:cNvSpPr/>
            <p:nvPr/>
          </p:nvSpPr>
          <p:spPr>
            <a:xfrm>
              <a:off x="364659" y="4252459"/>
              <a:ext cx="12430" cy="8359"/>
            </a:xfrm>
            <a:custGeom>
              <a:avLst/>
              <a:gdLst>
                <a:gd name="connsiteX0" fmla="*/ 12431 w 12430"/>
                <a:gd name="connsiteY0" fmla="*/ 0 h 8359"/>
                <a:gd name="connsiteX1" fmla="*/ 0 w 12430"/>
                <a:gd name="connsiteY1" fmla="*/ 8359 h 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30" h="8359">
                  <a:moveTo>
                    <a:pt x="12431" y="0"/>
                  </a:moveTo>
                  <a:lnTo>
                    <a:pt x="0" y="8359"/>
                  </a:lnTo>
                </a:path>
              </a:pathLst>
            </a:custGeom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860">
              <a:extLst>
                <a:ext uri="{FF2B5EF4-FFF2-40B4-BE49-F238E27FC236}">
                  <a16:creationId xmlns="" xmlns:a16="http://schemas.microsoft.com/office/drawing/2014/main" id="{C97FD5E3-24E6-4A64-9BFB-B537B4DC9457}"/>
                </a:ext>
              </a:extLst>
            </p:cNvPr>
            <p:cNvSpPr/>
            <p:nvPr/>
          </p:nvSpPr>
          <p:spPr>
            <a:xfrm>
              <a:off x="331746" y="4232348"/>
              <a:ext cx="32912" cy="28471"/>
            </a:xfrm>
            <a:custGeom>
              <a:avLst/>
              <a:gdLst>
                <a:gd name="connsiteX0" fmla="*/ 32912 w 32912"/>
                <a:gd name="connsiteY0" fmla="*/ 28471 h 28471"/>
                <a:gd name="connsiteX1" fmla="*/ 0 w 32912"/>
                <a:gd name="connsiteY1" fmla="*/ 0 h 2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912" h="28471">
                  <a:moveTo>
                    <a:pt x="32912" y="28471"/>
                  </a:moveTo>
                  <a:cubicBezTo>
                    <a:pt x="18168" y="8760"/>
                    <a:pt x="0" y="0"/>
                    <a:pt x="0" y="0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861">
              <a:extLst>
                <a:ext uri="{FF2B5EF4-FFF2-40B4-BE49-F238E27FC236}">
                  <a16:creationId xmlns="" xmlns:a16="http://schemas.microsoft.com/office/drawing/2014/main" id="{69E44C09-911C-422C-872A-A82D9BB75CF2}"/>
                </a:ext>
              </a:extLst>
            </p:cNvPr>
            <p:cNvSpPr/>
            <p:nvPr/>
          </p:nvSpPr>
          <p:spPr>
            <a:xfrm>
              <a:off x="258796" y="4251040"/>
              <a:ext cx="6816" cy="6384"/>
            </a:xfrm>
            <a:custGeom>
              <a:avLst/>
              <a:gdLst>
                <a:gd name="connsiteX0" fmla="*/ 0 w 6816"/>
                <a:gd name="connsiteY0" fmla="*/ 0 h 6384"/>
                <a:gd name="connsiteX1" fmla="*/ 6817 w 6816"/>
                <a:gd name="connsiteY1" fmla="*/ 6385 h 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16" h="6384">
                  <a:moveTo>
                    <a:pt x="0" y="0"/>
                  </a:moveTo>
                  <a:cubicBezTo>
                    <a:pt x="2252" y="1728"/>
                    <a:pt x="4627" y="3856"/>
                    <a:pt x="6817" y="6385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862">
              <a:extLst>
                <a:ext uri="{FF2B5EF4-FFF2-40B4-BE49-F238E27FC236}">
                  <a16:creationId xmlns="" xmlns:a16="http://schemas.microsoft.com/office/drawing/2014/main" id="{FF26C5EA-D326-4DE3-BBF2-350E0CE3D0B2}"/>
                </a:ext>
              </a:extLst>
            </p:cNvPr>
            <p:cNvSpPr/>
            <p:nvPr/>
          </p:nvSpPr>
          <p:spPr>
            <a:xfrm>
              <a:off x="276872" y="4211687"/>
              <a:ext cx="45127" cy="4273"/>
            </a:xfrm>
            <a:custGeom>
              <a:avLst/>
              <a:gdLst>
                <a:gd name="connsiteX0" fmla="*/ 45127 w 45127"/>
                <a:gd name="connsiteY0" fmla="*/ 2647 h 4273"/>
                <a:gd name="connsiteX1" fmla="*/ 26836 w 45127"/>
                <a:gd name="connsiteY1" fmla="*/ 673 h 4273"/>
                <a:gd name="connsiteX2" fmla="*/ 5305 w 45127"/>
                <a:gd name="connsiteY2" fmla="*/ 4066 h 4273"/>
                <a:gd name="connsiteX3" fmla="*/ 0 w 45127"/>
                <a:gd name="connsiteY3" fmla="*/ 2832 h 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127" h="4273">
                  <a:moveTo>
                    <a:pt x="45127" y="2647"/>
                  </a:moveTo>
                  <a:cubicBezTo>
                    <a:pt x="45127" y="2647"/>
                    <a:pt x="37755" y="-1610"/>
                    <a:pt x="26836" y="673"/>
                  </a:cubicBezTo>
                  <a:cubicBezTo>
                    <a:pt x="15916" y="2955"/>
                    <a:pt x="12369" y="4930"/>
                    <a:pt x="5305" y="4066"/>
                  </a:cubicBezTo>
                  <a:cubicBezTo>
                    <a:pt x="3455" y="3850"/>
                    <a:pt x="1882" y="3449"/>
                    <a:pt x="0" y="2832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863">
              <a:extLst>
                <a:ext uri="{FF2B5EF4-FFF2-40B4-BE49-F238E27FC236}">
                  <a16:creationId xmlns="" xmlns:a16="http://schemas.microsoft.com/office/drawing/2014/main" id="{3A4B482C-A427-4C2D-AF1A-24339D123CDA}"/>
                </a:ext>
              </a:extLst>
            </p:cNvPr>
            <p:cNvSpPr/>
            <p:nvPr/>
          </p:nvSpPr>
          <p:spPr>
            <a:xfrm>
              <a:off x="264626" y="4245766"/>
              <a:ext cx="23165" cy="23165"/>
            </a:xfrm>
            <a:custGeom>
              <a:avLst/>
              <a:gdLst>
                <a:gd name="connsiteX0" fmla="*/ 2036 w 23165"/>
                <a:gd name="connsiteY0" fmla="*/ 21130 h 23165"/>
                <a:gd name="connsiteX1" fmla="*/ 2036 w 23165"/>
                <a:gd name="connsiteY1" fmla="*/ 21130 h 23165"/>
                <a:gd name="connsiteX2" fmla="*/ 2036 w 23165"/>
                <a:gd name="connsiteY2" fmla="*/ 11228 h 23165"/>
                <a:gd name="connsiteX3" fmla="*/ 11228 w 23165"/>
                <a:gd name="connsiteY3" fmla="*/ 2036 h 23165"/>
                <a:gd name="connsiteX4" fmla="*/ 21129 w 23165"/>
                <a:gd name="connsiteY4" fmla="*/ 2036 h 23165"/>
                <a:gd name="connsiteX5" fmla="*/ 21129 w 23165"/>
                <a:gd name="connsiteY5" fmla="*/ 2036 h 23165"/>
                <a:gd name="connsiteX6" fmla="*/ 21129 w 23165"/>
                <a:gd name="connsiteY6" fmla="*/ 11938 h 23165"/>
                <a:gd name="connsiteX7" fmla="*/ 11937 w 23165"/>
                <a:gd name="connsiteY7" fmla="*/ 21130 h 23165"/>
                <a:gd name="connsiteX8" fmla="*/ 2036 w 23165"/>
                <a:gd name="connsiteY8" fmla="*/ 21130 h 2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65" h="23165">
                  <a:moveTo>
                    <a:pt x="2036" y="21130"/>
                  </a:moveTo>
                  <a:lnTo>
                    <a:pt x="2036" y="21130"/>
                  </a:lnTo>
                  <a:cubicBezTo>
                    <a:pt x="-679" y="18415"/>
                    <a:pt x="-679" y="13943"/>
                    <a:pt x="2036" y="11228"/>
                  </a:cubicBezTo>
                  <a:lnTo>
                    <a:pt x="11228" y="2036"/>
                  </a:lnTo>
                  <a:cubicBezTo>
                    <a:pt x="13942" y="-679"/>
                    <a:pt x="18415" y="-679"/>
                    <a:pt x="21129" y="2036"/>
                  </a:cubicBezTo>
                  <a:lnTo>
                    <a:pt x="21129" y="2036"/>
                  </a:lnTo>
                  <a:cubicBezTo>
                    <a:pt x="23844" y="4750"/>
                    <a:pt x="23844" y="9223"/>
                    <a:pt x="21129" y="11938"/>
                  </a:cubicBezTo>
                  <a:lnTo>
                    <a:pt x="11937" y="21130"/>
                  </a:lnTo>
                  <a:cubicBezTo>
                    <a:pt x="9223" y="23844"/>
                    <a:pt x="4750" y="23844"/>
                    <a:pt x="2036" y="21130"/>
                  </a:cubicBezTo>
                  <a:close/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864">
              <a:extLst>
                <a:ext uri="{FF2B5EF4-FFF2-40B4-BE49-F238E27FC236}">
                  <a16:creationId xmlns="" xmlns:a16="http://schemas.microsoft.com/office/drawing/2014/main" id="{92C1796C-2F1B-4BBB-9C18-C7C0D9BD74AA}"/>
                </a:ext>
              </a:extLst>
            </p:cNvPr>
            <p:cNvSpPr/>
            <p:nvPr/>
          </p:nvSpPr>
          <p:spPr>
            <a:xfrm>
              <a:off x="274157" y="4255976"/>
              <a:ext cx="23165" cy="23165"/>
            </a:xfrm>
            <a:custGeom>
              <a:avLst/>
              <a:gdLst>
                <a:gd name="connsiteX0" fmla="*/ 2036 w 23165"/>
                <a:gd name="connsiteY0" fmla="*/ 21129 h 23165"/>
                <a:gd name="connsiteX1" fmla="*/ 2036 w 23165"/>
                <a:gd name="connsiteY1" fmla="*/ 21129 h 23165"/>
                <a:gd name="connsiteX2" fmla="*/ 2036 w 23165"/>
                <a:gd name="connsiteY2" fmla="*/ 11228 h 23165"/>
                <a:gd name="connsiteX3" fmla="*/ 11228 w 23165"/>
                <a:gd name="connsiteY3" fmla="*/ 2036 h 23165"/>
                <a:gd name="connsiteX4" fmla="*/ 21129 w 23165"/>
                <a:gd name="connsiteY4" fmla="*/ 2036 h 23165"/>
                <a:gd name="connsiteX5" fmla="*/ 21129 w 23165"/>
                <a:gd name="connsiteY5" fmla="*/ 2036 h 23165"/>
                <a:gd name="connsiteX6" fmla="*/ 21129 w 23165"/>
                <a:gd name="connsiteY6" fmla="*/ 11937 h 23165"/>
                <a:gd name="connsiteX7" fmla="*/ 11937 w 23165"/>
                <a:gd name="connsiteY7" fmla="*/ 21129 h 23165"/>
                <a:gd name="connsiteX8" fmla="*/ 2036 w 23165"/>
                <a:gd name="connsiteY8" fmla="*/ 21129 h 2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65" h="23165">
                  <a:moveTo>
                    <a:pt x="2036" y="21129"/>
                  </a:moveTo>
                  <a:lnTo>
                    <a:pt x="2036" y="21129"/>
                  </a:lnTo>
                  <a:cubicBezTo>
                    <a:pt x="-679" y="18415"/>
                    <a:pt x="-679" y="13942"/>
                    <a:pt x="2036" y="11228"/>
                  </a:cubicBezTo>
                  <a:lnTo>
                    <a:pt x="11228" y="2036"/>
                  </a:lnTo>
                  <a:cubicBezTo>
                    <a:pt x="13942" y="-679"/>
                    <a:pt x="18415" y="-679"/>
                    <a:pt x="21129" y="2036"/>
                  </a:cubicBezTo>
                  <a:lnTo>
                    <a:pt x="21129" y="2036"/>
                  </a:lnTo>
                  <a:cubicBezTo>
                    <a:pt x="23844" y="4750"/>
                    <a:pt x="23844" y="9223"/>
                    <a:pt x="21129" y="11937"/>
                  </a:cubicBezTo>
                  <a:lnTo>
                    <a:pt x="11937" y="21129"/>
                  </a:lnTo>
                  <a:cubicBezTo>
                    <a:pt x="9223" y="23844"/>
                    <a:pt x="4750" y="23844"/>
                    <a:pt x="2036" y="21129"/>
                  </a:cubicBezTo>
                  <a:close/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865">
              <a:extLst>
                <a:ext uri="{FF2B5EF4-FFF2-40B4-BE49-F238E27FC236}">
                  <a16:creationId xmlns="" xmlns:a16="http://schemas.microsoft.com/office/drawing/2014/main" id="{3EEB431E-AF56-4791-9B51-3B8303A96374}"/>
                </a:ext>
              </a:extLst>
            </p:cNvPr>
            <p:cNvSpPr/>
            <p:nvPr/>
          </p:nvSpPr>
          <p:spPr>
            <a:xfrm>
              <a:off x="286403" y="4263595"/>
              <a:ext cx="23165" cy="23165"/>
            </a:xfrm>
            <a:custGeom>
              <a:avLst/>
              <a:gdLst>
                <a:gd name="connsiteX0" fmla="*/ 2036 w 23165"/>
                <a:gd name="connsiteY0" fmla="*/ 21130 h 23165"/>
                <a:gd name="connsiteX1" fmla="*/ 2036 w 23165"/>
                <a:gd name="connsiteY1" fmla="*/ 21130 h 23165"/>
                <a:gd name="connsiteX2" fmla="*/ 2036 w 23165"/>
                <a:gd name="connsiteY2" fmla="*/ 11228 h 23165"/>
                <a:gd name="connsiteX3" fmla="*/ 11228 w 23165"/>
                <a:gd name="connsiteY3" fmla="*/ 2036 h 23165"/>
                <a:gd name="connsiteX4" fmla="*/ 21129 w 23165"/>
                <a:gd name="connsiteY4" fmla="*/ 2036 h 23165"/>
                <a:gd name="connsiteX5" fmla="*/ 21129 w 23165"/>
                <a:gd name="connsiteY5" fmla="*/ 2036 h 23165"/>
                <a:gd name="connsiteX6" fmla="*/ 21129 w 23165"/>
                <a:gd name="connsiteY6" fmla="*/ 11937 h 23165"/>
                <a:gd name="connsiteX7" fmla="*/ 11937 w 23165"/>
                <a:gd name="connsiteY7" fmla="*/ 21130 h 23165"/>
                <a:gd name="connsiteX8" fmla="*/ 2036 w 23165"/>
                <a:gd name="connsiteY8" fmla="*/ 21130 h 2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65" h="23165">
                  <a:moveTo>
                    <a:pt x="2036" y="21130"/>
                  </a:moveTo>
                  <a:lnTo>
                    <a:pt x="2036" y="21130"/>
                  </a:lnTo>
                  <a:cubicBezTo>
                    <a:pt x="-679" y="18415"/>
                    <a:pt x="-679" y="13942"/>
                    <a:pt x="2036" y="11228"/>
                  </a:cubicBezTo>
                  <a:lnTo>
                    <a:pt x="11228" y="2036"/>
                  </a:lnTo>
                  <a:cubicBezTo>
                    <a:pt x="13942" y="-679"/>
                    <a:pt x="18415" y="-679"/>
                    <a:pt x="21129" y="2036"/>
                  </a:cubicBezTo>
                  <a:lnTo>
                    <a:pt x="21129" y="2036"/>
                  </a:lnTo>
                  <a:cubicBezTo>
                    <a:pt x="23844" y="4750"/>
                    <a:pt x="23844" y="9223"/>
                    <a:pt x="21129" y="11937"/>
                  </a:cubicBezTo>
                  <a:lnTo>
                    <a:pt x="11937" y="21130"/>
                  </a:lnTo>
                  <a:cubicBezTo>
                    <a:pt x="9223" y="23844"/>
                    <a:pt x="4750" y="23844"/>
                    <a:pt x="2036" y="21130"/>
                  </a:cubicBezTo>
                  <a:close/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866">
              <a:extLst>
                <a:ext uri="{FF2B5EF4-FFF2-40B4-BE49-F238E27FC236}">
                  <a16:creationId xmlns="" xmlns:a16="http://schemas.microsoft.com/office/drawing/2014/main" id="{3F7A933D-EADE-4F2A-9F38-E69A3C66E1D2}"/>
                </a:ext>
              </a:extLst>
            </p:cNvPr>
            <p:cNvSpPr/>
            <p:nvPr/>
          </p:nvSpPr>
          <p:spPr>
            <a:xfrm>
              <a:off x="298926" y="4270905"/>
              <a:ext cx="23165" cy="23188"/>
            </a:xfrm>
            <a:custGeom>
              <a:avLst/>
              <a:gdLst>
                <a:gd name="connsiteX0" fmla="*/ 2036 w 23165"/>
                <a:gd name="connsiteY0" fmla="*/ 21130 h 23188"/>
                <a:gd name="connsiteX1" fmla="*/ 2036 w 23165"/>
                <a:gd name="connsiteY1" fmla="*/ 21130 h 23188"/>
                <a:gd name="connsiteX2" fmla="*/ 2036 w 23165"/>
                <a:gd name="connsiteY2" fmla="*/ 11228 h 23188"/>
                <a:gd name="connsiteX3" fmla="*/ 11228 w 23165"/>
                <a:gd name="connsiteY3" fmla="*/ 2036 h 23188"/>
                <a:gd name="connsiteX4" fmla="*/ 21129 w 23165"/>
                <a:gd name="connsiteY4" fmla="*/ 2036 h 23188"/>
                <a:gd name="connsiteX5" fmla="*/ 21129 w 23165"/>
                <a:gd name="connsiteY5" fmla="*/ 2036 h 23188"/>
                <a:gd name="connsiteX6" fmla="*/ 21129 w 23165"/>
                <a:gd name="connsiteY6" fmla="*/ 11938 h 23188"/>
                <a:gd name="connsiteX7" fmla="*/ 11937 w 23165"/>
                <a:gd name="connsiteY7" fmla="*/ 21130 h 23188"/>
                <a:gd name="connsiteX8" fmla="*/ 2036 w 23165"/>
                <a:gd name="connsiteY8" fmla="*/ 21130 h 2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65" h="23188">
                  <a:moveTo>
                    <a:pt x="2036" y="21130"/>
                  </a:moveTo>
                  <a:lnTo>
                    <a:pt x="2036" y="21130"/>
                  </a:lnTo>
                  <a:cubicBezTo>
                    <a:pt x="-679" y="18415"/>
                    <a:pt x="-679" y="13942"/>
                    <a:pt x="2036" y="11228"/>
                  </a:cubicBezTo>
                  <a:lnTo>
                    <a:pt x="11228" y="2036"/>
                  </a:lnTo>
                  <a:cubicBezTo>
                    <a:pt x="13942" y="-679"/>
                    <a:pt x="18415" y="-679"/>
                    <a:pt x="21129" y="2036"/>
                  </a:cubicBezTo>
                  <a:lnTo>
                    <a:pt x="21129" y="2036"/>
                  </a:lnTo>
                  <a:cubicBezTo>
                    <a:pt x="23844" y="4750"/>
                    <a:pt x="23844" y="9223"/>
                    <a:pt x="21129" y="11938"/>
                  </a:cubicBezTo>
                  <a:lnTo>
                    <a:pt x="11937" y="21130"/>
                  </a:lnTo>
                  <a:cubicBezTo>
                    <a:pt x="9223" y="23875"/>
                    <a:pt x="4750" y="23875"/>
                    <a:pt x="2036" y="21130"/>
                  </a:cubicBezTo>
                  <a:close/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867">
              <a:extLst>
                <a:ext uri="{FF2B5EF4-FFF2-40B4-BE49-F238E27FC236}">
                  <a16:creationId xmlns="" xmlns:a16="http://schemas.microsoft.com/office/drawing/2014/main" id="{9E71F1B9-2DB5-44A4-899E-B5B43DC2B4A1}"/>
                </a:ext>
              </a:extLst>
            </p:cNvPr>
            <p:cNvSpPr/>
            <p:nvPr/>
          </p:nvSpPr>
          <p:spPr>
            <a:xfrm>
              <a:off x="310864" y="4260819"/>
              <a:ext cx="54114" cy="33896"/>
            </a:xfrm>
            <a:custGeom>
              <a:avLst/>
              <a:gdLst>
                <a:gd name="connsiteX0" fmla="*/ 0 w 54114"/>
                <a:gd name="connsiteY0" fmla="*/ 31216 h 33896"/>
                <a:gd name="connsiteX1" fmla="*/ 14806 w 54114"/>
                <a:gd name="connsiteY1" fmla="*/ 27915 h 33896"/>
                <a:gd name="connsiteX2" fmla="*/ 27514 w 54114"/>
                <a:gd name="connsiteY2" fmla="*/ 20204 h 33896"/>
                <a:gd name="connsiteX3" fmla="*/ 40932 w 54114"/>
                <a:gd name="connsiteY3" fmla="*/ 12739 h 33896"/>
                <a:gd name="connsiteX4" fmla="*/ 53795 w 54114"/>
                <a:gd name="connsiteY4" fmla="*/ 0 h 3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14" h="33896">
                  <a:moveTo>
                    <a:pt x="0" y="31216"/>
                  </a:moveTo>
                  <a:cubicBezTo>
                    <a:pt x="4658" y="35627"/>
                    <a:pt x="11506" y="34640"/>
                    <a:pt x="14806" y="27915"/>
                  </a:cubicBezTo>
                  <a:cubicBezTo>
                    <a:pt x="19587" y="29766"/>
                    <a:pt x="27052" y="25880"/>
                    <a:pt x="27514" y="20204"/>
                  </a:cubicBezTo>
                  <a:cubicBezTo>
                    <a:pt x="33869" y="21561"/>
                    <a:pt x="38372" y="19186"/>
                    <a:pt x="40932" y="12739"/>
                  </a:cubicBezTo>
                  <a:cubicBezTo>
                    <a:pt x="48243" y="13788"/>
                    <a:pt x="55769" y="7681"/>
                    <a:pt x="53795" y="0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868">
              <a:extLst>
                <a:ext uri="{FF2B5EF4-FFF2-40B4-BE49-F238E27FC236}">
                  <a16:creationId xmlns="" xmlns:a16="http://schemas.microsoft.com/office/drawing/2014/main" id="{DB0F20DE-6CF6-4DA5-9E73-3B8E2F3B6586}"/>
                </a:ext>
              </a:extLst>
            </p:cNvPr>
            <p:cNvSpPr/>
            <p:nvPr/>
          </p:nvSpPr>
          <p:spPr>
            <a:xfrm>
              <a:off x="238071" y="4201876"/>
              <a:ext cx="39259" cy="51831"/>
            </a:xfrm>
            <a:custGeom>
              <a:avLst/>
              <a:gdLst>
                <a:gd name="connsiteX0" fmla="*/ 15018 w 39259"/>
                <a:gd name="connsiteY0" fmla="*/ 51416 h 51831"/>
                <a:gd name="connsiteX1" fmla="*/ 2310 w 39259"/>
                <a:gd name="connsiteY1" fmla="*/ 45185 h 51831"/>
                <a:gd name="connsiteX2" fmla="*/ 428 w 39259"/>
                <a:gd name="connsiteY2" fmla="*/ 39664 h 51831"/>
                <a:gd name="connsiteX3" fmla="*/ 18720 w 39259"/>
                <a:gd name="connsiteY3" fmla="*/ 2310 h 51831"/>
                <a:gd name="connsiteX4" fmla="*/ 24241 w 39259"/>
                <a:gd name="connsiteY4" fmla="*/ 428 h 51831"/>
                <a:gd name="connsiteX5" fmla="*/ 36950 w 39259"/>
                <a:gd name="connsiteY5" fmla="*/ 6659 h 51831"/>
                <a:gd name="connsiteX6" fmla="*/ 38831 w 39259"/>
                <a:gd name="connsiteY6" fmla="*/ 12181 h 51831"/>
                <a:gd name="connsiteX7" fmla="*/ 20540 w 39259"/>
                <a:gd name="connsiteY7" fmla="*/ 49535 h 51831"/>
                <a:gd name="connsiteX8" fmla="*/ 15018 w 39259"/>
                <a:gd name="connsiteY8" fmla="*/ 51416 h 5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59" h="51831">
                  <a:moveTo>
                    <a:pt x="15018" y="51416"/>
                  </a:moveTo>
                  <a:lnTo>
                    <a:pt x="2310" y="45185"/>
                  </a:lnTo>
                  <a:cubicBezTo>
                    <a:pt x="274" y="44199"/>
                    <a:pt x="-590" y="41700"/>
                    <a:pt x="428" y="39664"/>
                  </a:cubicBezTo>
                  <a:lnTo>
                    <a:pt x="18720" y="2310"/>
                  </a:lnTo>
                  <a:cubicBezTo>
                    <a:pt x="19707" y="274"/>
                    <a:pt x="22205" y="-590"/>
                    <a:pt x="24241" y="428"/>
                  </a:cubicBezTo>
                  <a:lnTo>
                    <a:pt x="36950" y="6659"/>
                  </a:lnTo>
                  <a:cubicBezTo>
                    <a:pt x="38986" y="7646"/>
                    <a:pt x="39849" y="10145"/>
                    <a:pt x="38831" y="12181"/>
                  </a:cubicBezTo>
                  <a:lnTo>
                    <a:pt x="20540" y="49535"/>
                  </a:lnTo>
                  <a:cubicBezTo>
                    <a:pt x="19553" y="51571"/>
                    <a:pt x="17054" y="52404"/>
                    <a:pt x="15018" y="51416"/>
                  </a:cubicBezTo>
                  <a:close/>
                </a:path>
              </a:pathLst>
            </a:custGeom>
            <a:noFill/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869">
              <a:extLst>
                <a:ext uri="{FF2B5EF4-FFF2-40B4-BE49-F238E27FC236}">
                  <a16:creationId xmlns="" xmlns:a16="http://schemas.microsoft.com/office/drawing/2014/main" id="{EBEE841E-3ED6-4F09-83CE-3275CA449B57}"/>
                </a:ext>
              </a:extLst>
            </p:cNvPr>
            <p:cNvSpPr/>
            <p:nvPr/>
          </p:nvSpPr>
          <p:spPr>
            <a:xfrm>
              <a:off x="296578" y="4209854"/>
              <a:ext cx="61634" cy="34290"/>
            </a:xfrm>
            <a:custGeom>
              <a:avLst/>
              <a:gdLst>
                <a:gd name="connsiteX0" fmla="*/ 35169 w 61634"/>
                <a:gd name="connsiteY0" fmla="*/ 22494 h 34290"/>
                <a:gd name="connsiteX1" fmla="*/ 12405 w 61634"/>
                <a:gd name="connsiteY1" fmla="*/ 34123 h 34290"/>
                <a:gd name="connsiteX2" fmla="*/ 97 w 61634"/>
                <a:gd name="connsiteY2" fmla="*/ 26627 h 34290"/>
                <a:gd name="connsiteX3" fmla="*/ 25421 w 61634"/>
                <a:gd name="connsiteY3" fmla="*/ 4511 h 34290"/>
                <a:gd name="connsiteX4" fmla="*/ 40875 w 61634"/>
                <a:gd name="connsiteY4" fmla="*/ 1118 h 34290"/>
                <a:gd name="connsiteX5" fmla="*/ 61634 w 61634"/>
                <a:gd name="connsiteY5" fmla="*/ 3524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34" h="34290">
                  <a:moveTo>
                    <a:pt x="35169" y="22494"/>
                  </a:moveTo>
                  <a:cubicBezTo>
                    <a:pt x="35169" y="22494"/>
                    <a:pt x="20610" y="32704"/>
                    <a:pt x="12405" y="34123"/>
                  </a:cubicBezTo>
                  <a:cubicBezTo>
                    <a:pt x="4200" y="35542"/>
                    <a:pt x="-767" y="27522"/>
                    <a:pt x="97" y="26627"/>
                  </a:cubicBezTo>
                  <a:cubicBezTo>
                    <a:pt x="961" y="25733"/>
                    <a:pt x="25421" y="4511"/>
                    <a:pt x="25421" y="4511"/>
                  </a:cubicBezTo>
                  <a:cubicBezTo>
                    <a:pt x="25421" y="4511"/>
                    <a:pt x="31220" y="-2707"/>
                    <a:pt x="40875" y="1118"/>
                  </a:cubicBezTo>
                  <a:cubicBezTo>
                    <a:pt x="48618" y="3740"/>
                    <a:pt x="55805" y="4079"/>
                    <a:pt x="61634" y="3524"/>
                  </a:cubicBez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870">
              <a:extLst>
                <a:ext uri="{FF2B5EF4-FFF2-40B4-BE49-F238E27FC236}">
                  <a16:creationId xmlns="" xmlns:a16="http://schemas.microsoft.com/office/drawing/2014/main" id="{2500DC41-BCDB-4FA6-8C1B-CB4AACF9ADAA}"/>
                </a:ext>
              </a:extLst>
            </p:cNvPr>
            <p:cNvSpPr/>
            <p:nvPr/>
          </p:nvSpPr>
          <p:spPr>
            <a:xfrm>
              <a:off x="246859" y="4237869"/>
              <a:ext cx="7958" cy="7958"/>
            </a:xfrm>
            <a:custGeom>
              <a:avLst/>
              <a:gdLst>
                <a:gd name="connsiteX0" fmla="*/ 7958 w 7958"/>
                <a:gd name="connsiteY0" fmla="*/ 3979 h 7958"/>
                <a:gd name="connsiteX1" fmla="*/ 3979 w 7958"/>
                <a:gd name="connsiteY1" fmla="*/ 7958 h 7958"/>
                <a:gd name="connsiteX2" fmla="*/ 0 w 7958"/>
                <a:gd name="connsiteY2" fmla="*/ 3979 h 7958"/>
                <a:gd name="connsiteX3" fmla="*/ 3979 w 7958"/>
                <a:gd name="connsiteY3" fmla="*/ 0 h 7958"/>
                <a:gd name="connsiteX4" fmla="*/ 7958 w 7958"/>
                <a:gd name="connsiteY4" fmla="*/ 3979 h 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8" h="7958">
                  <a:moveTo>
                    <a:pt x="7958" y="3979"/>
                  </a:moveTo>
                  <a:cubicBezTo>
                    <a:pt x="7958" y="6177"/>
                    <a:pt x="6177" y="7958"/>
                    <a:pt x="3979" y="7958"/>
                  </a:cubicBezTo>
                  <a:cubicBezTo>
                    <a:pt x="1782" y="7958"/>
                    <a:pt x="0" y="6177"/>
                    <a:pt x="0" y="3979"/>
                  </a:cubicBezTo>
                  <a:cubicBezTo>
                    <a:pt x="0" y="1782"/>
                    <a:pt x="1782" y="0"/>
                    <a:pt x="3979" y="0"/>
                  </a:cubicBezTo>
                  <a:cubicBezTo>
                    <a:pt x="6177" y="0"/>
                    <a:pt x="7958" y="1781"/>
                    <a:pt x="7958" y="3979"/>
                  </a:cubicBezTo>
                  <a:close/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871">
              <a:extLst>
                <a:ext uri="{FF2B5EF4-FFF2-40B4-BE49-F238E27FC236}">
                  <a16:creationId xmlns="" xmlns:a16="http://schemas.microsoft.com/office/drawing/2014/main" id="{F8B38D6E-D186-492B-813C-146297299DA0}"/>
                </a:ext>
              </a:extLst>
            </p:cNvPr>
            <p:cNvSpPr/>
            <p:nvPr/>
          </p:nvSpPr>
          <p:spPr>
            <a:xfrm>
              <a:off x="358339" y="4202369"/>
              <a:ext cx="39259" cy="51831"/>
            </a:xfrm>
            <a:custGeom>
              <a:avLst/>
              <a:gdLst>
                <a:gd name="connsiteX0" fmla="*/ 24241 w 39259"/>
                <a:gd name="connsiteY0" fmla="*/ 51416 h 51831"/>
                <a:gd name="connsiteX1" fmla="*/ 36950 w 39259"/>
                <a:gd name="connsiteY1" fmla="*/ 45185 h 51831"/>
                <a:gd name="connsiteX2" fmla="*/ 38831 w 39259"/>
                <a:gd name="connsiteY2" fmla="*/ 39664 h 51831"/>
                <a:gd name="connsiteX3" fmla="*/ 20540 w 39259"/>
                <a:gd name="connsiteY3" fmla="*/ 2310 h 51831"/>
                <a:gd name="connsiteX4" fmla="*/ 15018 w 39259"/>
                <a:gd name="connsiteY4" fmla="*/ 428 h 51831"/>
                <a:gd name="connsiteX5" fmla="*/ 2310 w 39259"/>
                <a:gd name="connsiteY5" fmla="*/ 6659 h 51831"/>
                <a:gd name="connsiteX6" fmla="*/ 428 w 39259"/>
                <a:gd name="connsiteY6" fmla="*/ 12181 h 51831"/>
                <a:gd name="connsiteX7" fmla="*/ 18720 w 39259"/>
                <a:gd name="connsiteY7" fmla="*/ 49535 h 51831"/>
                <a:gd name="connsiteX8" fmla="*/ 24241 w 39259"/>
                <a:gd name="connsiteY8" fmla="*/ 51416 h 5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259" h="51831">
                  <a:moveTo>
                    <a:pt x="24241" y="51416"/>
                  </a:moveTo>
                  <a:lnTo>
                    <a:pt x="36950" y="45185"/>
                  </a:lnTo>
                  <a:cubicBezTo>
                    <a:pt x="38986" y="44199"/>
                    <a:pt x="39849" y="41700"/>
                    <a:pt x="38831" y="39664"/>
                  </a:cubicBezTo>
                  <a:lnTo>
                    <a:pt x="20540" y="2310"/>
                  </a:lnTo>
                  <a:cubicBezTo>
                    <a:pt x="19553" y="274"/>
                    <a:pt x="17054" y="-590"/>
                    <a:pt x="15018" y="428"/>
                  </a:cubicBezTo>
                  <a:lnTo>
                    <a:pt x="2310" y="6659"/>
                  </a:lnTo>
                  <a:cubicBezTo>
                    <a:pt x="274" y="7646"/>
                    <a:pt x="-590" y="10145"/>
                    <a:pt x="428" y="12181"/>
                  </a:cubicBezTo>
                  <a:lnTo>
                    <a:pt x="18720" y="49535"/>
                  </a:lnTo>
                  <a:cubicBezTo>
                    <a:pt x="19707" y="51570"/>
                    <a:pt x="22175" y="52403"/>
                    <a:pt x="24241" y="51416"/>
                  </a:cubicBezTo>
                  <a:close/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872">
              <a:extLst>
                <a:ext uri="{FF2B5EF4-FFF2-40B4-BE49-F238E27FC236}">
                  <a16:creationId xmlns="" xmlns:a16="http://schemas.microsoft.com/office/drawing/2014/main" id="{CBF9643F-A0C6-4931-9D60-CDFAA0D23494}"/>
                </a:ext>
              </a:extLst>
            </p:cNvPr>
            <p:cNvSpPr/>
            <p:nvPr/>
          </p:nvSpPr>
          <p:spPr>
            <a:xfrm>
              <a:off x="380853" y="4238363"/>
              <a:ext cx="7958" cy="7958"/>
            </a:xfrm>
            <a:custGeom>
              <a:avLst/>
              <a:gdLst>
                <a:gd name="connsiteX0" fmla="*/ 7958 w 7958"/>
                <a:gd name="connsiteY0" fmla="*/ 3979 h 7958"/>
                <a:gd name="connsiteX1" fmla="*/ 3979 w 7958"/>
                <a:gd name="connsiteY1" fmla="*/ 7959 h 7958"/>
                <a:gd name="connsiteX2" fmla="*/ 0 w 7958"/>
                <a:gd name="connsiteY2" fmla="*/ 3979 h 7958"/>
                <a:gd name="connsiteX3" fmla="*/ 3979 w 7958"/>
                <a:gd name="connsiteY3" fmla="*/ 0 h 7958"/>
                <a:gd name="connsiteX4" fmla="*/ 7958 w 7958"/>
                <a:gd name="connsiteY4" fmla="*/ 3979 h 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58" h="7958">
                  <a:moveTo>
                    <a:pt x="7958" y="3979"/>
                  </a:moveTo>
                  <a:cubicBezTo>
                    <a:pt x="7958" y="6177"/>
                    <a:pt x="6177" y="7959"/>
                    <a:pt x="3979" y="7959"/>
                  </a:cubicBezTo>
                  <a:cubicBezTo>
                    <a:pt x="1782" y="7959"/>
                    <a:pt x="0" y="6177"/>
                    <a:pt x="0" y="3979"/>
                  </a:cubicBezTo>
                  <a:cubicBezTo>
                    <a:pt x="0" y="1782"/>
                    <a:pt x="1782" y="0"/>
                    <a:pt x="3979" y="0"/>
                  </a:cubicBezTo>
                  <a:cubicBezTo>
                    <a:pt x="6177" y="0"/>
                    <a:pt x="7958" y="1781"/>
                    <a:pt x="7958" y="3979"/>
                  </a:cubicBezTo>
                  <a:close/>
                </a:path>
              </a:pathLst>
            </a:custGeom>
            <a:noFill/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50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25" y="5604793"/>
            <a:ext cx="1047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21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53979"/>
            <a:ext cx="8586026" cy="82391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2021 года определена минимальная доля закупок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товаров и товаров из стран ЕАЭС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85" y="1588115"/>
            <a:ext cx="8557150" cy="46409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отечественный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 ППрРФ от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03.12.2020 № 2013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входит 251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товаров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товара определено, какая доля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объеме его закупок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2021-2023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годах должна приходиться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российские товары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товары из стран ЕАЭС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на компьютеры портативные массой не более 10 кг (ноутбуки) и аппараты ИВЛ установлена квота в размере 50% в 2021 году, 60% в 2022 году и 70% в 2023 году, на аккумуляторы свинцовые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запуска поршневых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 </a:t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лифты квота определена в размере 90% на все три года)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01.10.2021 у заказчиков появилась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размещать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ЕИС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закупках товаров российского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происхождения, 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товаров, поставленных при выполнении закупаемых работ, оказании закупаемых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(постановление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27.05.2021 №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814)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560235" y="736881"/>
            <a:ext cx="3631765" cy="4359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9016612" y="1543846"/>
            <a:ext cx="3175388" cy="531415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b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</a:t>
            </a:r>
            <a:b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03.12.2020 № 2013 </a:t>
            </a:r>
            <a:b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4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 доле закупок товаров </a:t>
            </a: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происхождения»*</a:t>
            </a:r>
          </a:p>
          <a:p>
            <a:pPr marL="0" indent="0">
              <a:buNone/>
            </a:pPr>
            <a:endParaRPr lang="ru-RU" sz="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b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</a:t>
            </a:r>
            <a:b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4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27.05.2021 № </a:t>
            </a: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814</a:t>
            </a:r>
            <a:b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4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мониторинге закупок </a:t>
            </a: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r>
              <a:rPr lang="ru-RU" sz="4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работ, услуг … отдельными видами юридических </a:t>
            </a:r>
            <a:r>
              <a:rPr lang="ru-RU" sz="4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лиц…»**</a:t>
            </a:r>
          </a:p>
          <a:p>
            <a:pPr marL="0" indent="0">
              <a:buNone/>
            </a:pPr>
            <a:endParaRPr lang="ru-RU" sz="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*распространяются </a:t>
            </a:r>
            <a:b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правоотношения, </a:t>
            </a:r>
            <a:b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01.01.2021</a:t>
            </a:r>
          </a:p>
          <a:p>
            <a:pPr marL="0" indent="0">
              <a:buNone/>
            </a:pP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**распространяются </a:t>
            </a:r>
            <a:b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правоотношения, </a:t>
            </a:r>
            <a:b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</a:t>
            </a:r>
            <a:r>
              <a:rPr lang="ru-RU" sz="3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01.10.2021</a:t>
            </a:r>
            <a:endParaRPr lang="ru-RU" sz="3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637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КВОТИРОВАНИЕ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1148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3D31E89D-B7A3-4435-A364-ED5B3AF1199F}"/>
              </a:ext>
            </a:extLst>
          </p:cNvPr>
          <p:cNvGrpSpPr/>
          <p:nvPr/>
        </p:nvGrpSpPr>
        <p:grpSpPr>
          <a:xfrm>
            <a:off x="8639092" y="1588115"/>
            <a:ext cx="252661" cy="283270"/>
            <a:chOff x="1320598" y="5830970"/>
            <a:chExt cx="205991" cy="230946"/>
          </a:xfrm>
        </p:grpSpPr>
        <p:sp>
          <p:nvSpPr>
            <p:cNvPr id="10" name="Полилиния: фигура 824">
              <a:extLst>
                <a:ext uri="{FF2B5EF4-FFF2-40B4-BE49-F238E27FC236}">
                  <a16:creationId xmlns="" xmlns:a16="http://schemas.microsoft.com/office/drawing/2014/main" id="{231C1737-8F69-47B4-8909-2A3E5F2E896E}"/>
                </a:ext>
              </a:extLst>
            </p:cNvPr>
            <p:cNvSpPr/>
            <p:nvPr/>
          </p:nvSpPr>
          <p:spPr>
            <a:xfrm>
              <a:off x="1503047" y="5843133"/>
              <a:ext cx="12006" cy="207975"/>
            </a:xfrm>
            <a:custGeom>
              <a:avLst/>
              <a:gdLst>
                <a:gd name="connsiteX0" fmla="*/ 0 w 7094"/>
                <a:gd name="connsiteY0" fmla="*/ 0 h 122889"/>
                <a:gd name="connsiteX1" fmla="*/ 7095 w 7094"/>
                <a:gd name="connsiteY1" fmla="*/ 0 h 122889"/>
                <a:gd name="connsiteX2" fmla="*/ 7095 w 7094"/>
                <a:gd name="connsiteY2" fmla="*/ 122890 h 122889"/>
                <a:gd name="connsiteX3" fmla="*/ 0 w 7094"/>
                <a:gd name="connsiteY3" fmla="*/ 122890 h 12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94" h="122889">
                  <a:moveTo>
                    <a:pt x="0" y="0"/>
                  </a:moveTo>
                  <a:lnTo>
                    <a:pt x="7095" y="0"/>
                  </a:lnTo>
                  <a:lnTo>
                    <a:pt x="7095" y="122890"/>
                  </a:lnTo>
                  <a:lnTo>
                    <a:pt x="0" y="122890"/>
                  </a:lnTo>
                </a:path>
              </a:pathLst>
            </a:custGeom>
            <a:noFill/>
            <a:ln w="2312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1" name="Полилиния: фигура 825">
              <a:extLst>
                <a:ext uri="{FF2B5EF4-FFF2-40B4-BE49-F238E27FC236}">
                  <a16:creationId xmlns="" xmlns:a16="http://schemas.microsoft.com/office/drawing/2014/main" id="{3A4CA5D2-C53A-4AAF-B7E8-E8A3B0B9097A}"/>
                </a:ext>
              </a:extLst>
            </p:cNvPr>
            <p:cNvSpPr/>
            <p:nvPr/>
          </p:nvSpPr>
          <p:spPr>
            <a:xfrm>
              <a:off x="1320598" y="5831023"/>
              <a:ext cx="182449" cy="230893"/>
            </a:xfrm>
            <a:custGeom>
              <a:avLst/>
              <a:gdLst>
                <a:gd name="connsiteX0" fmla="*/ 104043 w 107806"/>
                <a:gd name="connsiteY0" fmla="*/ 136431 h 136431"/>
                <a:gd name="connsiteX1" fmla="*/ 3763 w 107806"/>
                <a:gd name="connsiteY1" fmla="*/ 136431 h 136431"/>
                <a:gd name="connsiteX2" fmla="*/ 0 w 107806"/>
                <a:gd name="connsiteY2" fmla="*/ 132668 h 136431"/>
                <a:gd name="connsiteX3" fmla="*/ 0 w 107806"/>
                <a:gd name="connsiteY3" fmla="*/ 3763 h 136431"/>
                <a:gd name="connsiteX4" fmla="*/ 3763 w 107806"/>
                <a:gd name="connsiteY4" fmla="*/ 0 h 136431"/>
                <a:gd name="connsiteX5" fmla="*/ 104043 w 107806"/>
                <a:gd name="connsiteY5" fmla="*/ 0 h 136431"/>
                <a:gd name="connsiteX6" fmla="*/ 107806 w 107806"/>
                <a:gd name="connsiteY6" fmla="*/ 3763 h 136431"/>
                <a:gd name="connsiteX7" fmla="*/ 107806 w 107806"/>
                <a:gd name="connsiteY7" fmla="*/ 132668 h 136431"/>
                <a:gd name="connsiteX8" fmla="*/ 104043 w 107806"/>
                <a:gd name="connsiteY8" fmla="*/ 136431 h 1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06" h="136431">
                  <a:moveTo>
                    <a:pt x="104043" y="136431"/>
                  </a:moveTo>
                  <a:lnTo>
                    <a:pt x="3763" y="136431"/>
                  </a:lnTo>
                  <a:cubicBezTo>
                    <a:pt x="1697" y="136431"/>
                    <a:pt x="0" y="134734"/>
                    <a:pt x="0" y="132668"/>
                  </a:cubicBezTo>
                  <a:lnTo>
                    <a:pt x="0" y="3763"/>
                  </a:lnTo>
                  <a:cubicBezTo>
                    <a:pt x="0" y="1696"/>
                    <a:pt x="1697" y="0"/>
                    <a:pt x="3763" y="0"/>
                  </a:cubicBezTo>
                  <a:lnTo>
                    <a:pt x="104043" y="0"/>
                  </a:lnTo>
                  <a:cubicBezTo>
                    <a:pt x="106110" y="0"/>
                    <a:pt x="107806" y="1696"/>
                    <a:pt x="107806" y="3763"/>
                  </a:cubicBezTo>
                  <a:lnTo>
                    <a:pt x="107806" y="132668"/>
                  </a:lnTo>
                  <a:cubicBezTo>
                    <a:pt x="107806" y="134734"/>
                    <a:pt x="106110" y="136431"/>
                    <a:pt x="104043" y="136431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2" name="Полилиния: фигура 826">
              <a:extLst>
                <a:ext uri="{FF2B5EF4-FFF2-40B4-BE49-F238E27FC236}">
                  <a16:creationId xmlns="" xmlns:a16="http://schemas.microsoft.com/office/drawing/2014/main" id="{363B320A-9D4B-4163-9833-EB906B78A218}"/>
                </a:ext>
              </a:extLst>
            </p:cNvPr>
            <p:cNvSpPr/>
            <p:nvPr/>
          </p:nvSpPr>
          <p:spPr>
            <a:xfrm>
              <a:off x="1473604" y="5830970"/>
              <a:ext cx="52985" cy="230893"/>
            </a:xfrm>
            <a:custGeom>
              <a:avLst/>
              <a:gdLst>
                <a:gd name="connsiteX0" fmla="*/ 3701 w 31308"/>
                <a:gd name="connsiteY0" fmla="*/ 0 h 136431"/>
                <a:gd name="connsiteX1" fmla="*/ 27545 w 31308"/>
                <a:gd name="connsiteY1" fmla="*/ 0 h 136431"/>
                <a:gd name="connsiteX2" fmla="*/ 31309 w 31308"/>
                <a:gd name="connsiteY2" fmla="*/ 3763 h 136431"/>
                <a:gd name="connsiteX3" fmla="*/ 31309 w 31308"/>
                <a:gd name="connsiteY3" fmla="*/ 132668 h 136431"/>
                <a:gd name="connsiteX4" fmla="*/ 27545 w 31308"/>
                <a:gd name="connsiteY4" fmla="*/ 136431 h 136431"/>
                <a:gd name="connsiteX5" fmla="*/ 0 w 31308"/>
                <a:gd name="connsiteY5" fmla="*/ 136431 h 1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08" h="136431">
                  <a:moveTo>
                    <a:pt x="3701" y="0"/>
                  </a:moveTo>
                  <a:lnTo>
                    <a:pt x="27545" y="0"/>
                  </a:lnTo>
                  <a:cubicBezTo>
                    <a:pt x="29612" y="0"/>
                    <a:pt x="31309" y="1696"/>
                    <a:pt x="31309" y="3763"/>
                  </a:cubicBezTo>
                  <a:lnTo>
                    <a:pt x="31309" y="132668"/>
                  </a:lnTo>
                  <a:cubicBezTo>
                    <a:pt x="31309" y="134734"/>
                    <a:pt x="29612" y="136431"/>
                    <a:pt x="27545" y="136431"/>
                  </a:cubicBezTo>
                  <a:lnTo>
                    <a:pt x="0" y="136431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3" name="Полилиния: фигура 827">
              <a:extLst>
                <a:ext uri="{FF2B5EF4-FFF2-40B4-BE49-F238E27FC236}">
                  <a16:creationId xmlns="" xmlns:a16="http://schemas.microsoft.com/office/drawing/2014/main" id="{5C6BE95C-7D9A-4D30-A930-4878548C3BDD}"/>
                </a:ext>
              </a:extLst>
            </p:cNvPr>
            <p:cNvSpPr/>
            <p:nvPr/>
          </p:nvSpPr>
          <p:spPr>
            <a:xfrm>
              <a:off x="1370242" y="5873515"/>
              <a:ext cx="84934" cy="97879"/>
            </a:xfrm>
            <a:custGeom>
              <a:avLst/>
              <a:gdLst>
                <a:gd name="connsiteX0" fmla="*/ 25078 w 50186"/>
                <a:gd name="connsiteY0" fmla="*/ 0 h 57835"/>
                <a:gd name="connsiteX1" fmla="*/ 0 w 50186"/>
                <a:gd name="connsiteY1" fmla="*/ 0 h 57835"/>
                <a:gd name="connsiteX2" fmla="*/ 0 w 50186"/>
                <a:gd name="connsiteY2" fmla="*/ 46084 h 57835"/>
                <a:gd name="connsiteX3" fmla="*/ 7526 w 50186"/>
                <a:gd name="connsiteY3" fmla="*/ 53980 h 57835"/>
                <a:gd name="connsiteX4" fmla="*/ 19217 w 50186"/>
                <a:gd name="connsiteY4" fmla="*/ 53980 h 57835"/>
                <a:gd name="connsiteX5" fmla="*/ 25109 w 50186"/>
                <a:gd name="connsiteY5" fmla="*/ 57836 h 57835"/>
                <a:gd name="connsiteX6" fmla="*/ 30969 w 50186"/>
                <a:gd name="connsiteY6" fmla="*/ 53980 h 57835"/>
                <a:gd name="connsiteX7" fmla="*/ 42660 w 50186"/>
                <a:gd name="connsiteY7" fmla="*/ 53980 h 57835"/>
                <a:gd name="connsiteX8" fmla="*/ 50186 w 50186"/>
                <a:gd name="connsiteY8" fmla="*/ 46084 h 57835"/>
                <a:gd name="connsiteX9" fmla="*/ 50186 w 50186"/>
                <a:gd name="connsiteY9" fmla="*/ 0 h 57835"/>
                <a:gd name="connsiteX10" fmla="*/ 25078 w 50186"/>
                <a:gd name="connsiteY10" fmla="*/ 0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186" h="57835">
                  <a:moveTo>
                    <a:pt x="25078" y="0"/>
                  </a:moveTo>
                  <a:lnTo>
                    <a:pt x="0" y="0"/>
                  </a:lnTo>
                  <a:lnTo>
                    <a:pt x="0" y="46084"/>
                  </a:lnTo>
                  <a:cubicBezTo>
                    <a:pt x="0" y="52747"/>
                    <a:pt x="1727" y="54042"/>
                    <a:pt x="7526" y="53980"/>
                  </a:cubicBezTo>
                  <a:lnTo>
                    <a:pt x="19217" y="53980"/>
                  </a:lnTo>
                  <a:cubicBezTo>
                    <a:pt x="22425" y="54011"/>
                    <a:pt x="24121" y="55399"/>
                    <a:pt x="25109" y="57836"/>
                  </a:cubicBezTo>
                  <a:cubicBezTo>
                    <a:pt x="26065" y="55399"/>
                    <a:pt x="27761" y="54011"/>
                    <a:pt x="30969" y="53980"/>
                  </a:cubicBezTo>
                  <a:lnTo>
                    <a:pt x="42660" y="53980"/>
                  </a:lnTo>
                  <a:cubicBezTo>
                    <a:pt x="48459" y="54042"/>
                    <a:pt x="50186" y="52747"/>
                    <a:pt x="50186" y="46084"/>
                  </a:cubicBezTo>
                  <a:lnTo>
                    <a:pt x="50186" y="0"/>
                  </a:lnTo>
                  <a:lnTo>
                    <a:pt x="25078" y="0"/>
                  </a:lnTo>
                  <a:close/>
                </a:path>
              </a:pathLst>
            </a:custGeom>
            <a:noFill/>
            <a:ln w="2312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3D31E89D-B7A3-4435-A364-ED5B3AF1199F}"/>
              </a:ext>
            </a:extLst>
          </p:cNvPr>
          <p:cNvGrpSpPr/>
          <p:nvPr/>
        </p:nvGrpSpPr>
        <p:grpSpPr>
          <a:xfrm>
            <a:off x="8662093" y="3523882"/>
            <a:ext cx="252661" cy="283270"/>
            <a:chOff x="1320598" y="5830970"/>
            <a:chExt cx="205991" cy="230946"/>
          </a:xfrm>
        </p:grpSpPr>
        <p:sp>
          <p:nvSpPr>
            <p:cNvPr id="15" name="Полилиния: фигура 824">
              <a:extLst>
                <a:ext uri="{FF2B5EF4-FFF2-40B4-BE49-F238E27FC236}">
                  <a16:creationId xmlns="" xmlns:a16="http://schemas.microsoft.com/office/drawing/2014/main" id="{231C1737-8F69-47B4-8909-2A3E5F2E896E}"/>
                </a:ext>
              </a:extLst>
            </p:cNvPr>
            <p:cNvSpPr/>
            <p:nvPr/>
          </p:nvSpPr>
          <p:spPr>
            <a:xfrm>
              <a:off x="1503047" y="5843133"/>
              <a:ext cx="12006" cy="207975"/>
            </a:xfrm>
            <a:custGeom>
              <a:avLst/>
              <a:gdLst>
                <a:gd name="connsiteX0" fmla="*/ 0 w 7094"/>
                <a:gd name="connsiteY0" fmla="*/ 0 h 122889"/>
                <a:gd name="connsiteX1" fmla="*/ 7095 w 7094"/>
                <a:gd name="connsiteY1" fmla="*/ 0 h 122889"/>
                <a:gd name="connsiteX2" fmla="*/ 7095 w 7094"/>
                <a:gd name="connsiteY2" fmla="*/ 122890 h 122889"/>
                <a:gd name="connsiteX3" fmla="*/ 0 w 7094"/>
                <a:gd name="connsiteY3" fmla="*/ 122890 h 122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94" h="122889">
                  <a:moveTo>
                    <a:pt x="0" y="0"/>
                  </a:moveTo>
                  <a:lnTo>
                    <a:pt x="7095" y="0"/>
                  </a:lnTo>
                  <a:lnTo>
                    <a:pt x="7095" y="122890"/>
                  </a:lnTo>
                  <a:lnTo>
                    <a:pt x="0" y="122890"/>
                  </a:lnTo>
                </a:path>
              </a:pathLst>
            </a:custGeom>
            <a:noFill/>
            <a:ln w="2312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6" name="Полилиния: фигура 825">
              <a:extLst>
                <a:ext uri="{FF2B5EF4-FFF2-40B4-BE49-F238E27FC236}">
                  <a16:creationId xmlns="" xmlns:a16="http://schemas.microsoft.com/office/drawing/2014/main" id="{3A4CA5D2-C53A-4AAF-B7E8-E8A3B0B9097A}"/>
                </a:ext>
              </a:extLst>
            </p:cNvPr>
            <p:cNvSpPr/>
            <p:nvPr/>
          </p:nvSpPr>
          <p:spPr>
            <a:xfrm>
              <a:off x="1320598" y="5831023"/>
              <a:ext cx="182449" cy="230893"/>
            </a:xfrm>
            <a:custGeom>
              <a:avLst/>
              <a:gdLst>
                <a:gd name="connsiteX0" fmla="*/ 104043 w 107806"/>
                <a:gd name="connsiteY0" fmla="*/ 136431 h 136431"/>
                <a:gd name="connsiteX1" fmla="*/ 3763 w 107806"/>
                <a:gd name="connsiteY1" fmla="*/ 136431 h 136431"/>
                <a:gd name="connsiteX2" fmla="*/ 0 w 107806"/>
                <a:gd name="connsiteY2" fmla="*/ 132668 h 136431"/>
                <a:gd name="connsiteX3" fmla="*/ 0 w 107806"/>
                <a:gd name="connsiteY3" fmla="*/ 3763 h 136431"/>
                <a:gd name="connsiteX4" fmla="*/ 3763 w 107806"/>
                <a:gd name="connsiteY4" fmla="*/ 0 h 136431"/>
                <a:gd name="connsiteX5" fmla="*/ 104043 w 107806"/>
                <a:gd name="connsiteY5" fmla="*/ 0 h 136431"/>
                <a:gd name="connsiteX6" fmla="*/ 107806 w 107806"/>
                <a:gd name="connsiteY6" fmla="*/ 3763 h 136431"/>
                <a:gd name="connsiteX7" fmla="*/ 107806 w 107806"/>
                <a:gd name="connsiteY7" fmla="*/ 132668 h 136431"/>
                <a:gd name="connsiteX8" fmla="*/ 104043 w 107806"/>
                <a:gd name="connsiteY8" fmla="*/ 136431 h 1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06" h="136431">
                  <a:moveTo>
                    <a:pt x="104043" y="136431"/>
                  </a:moveTo>
                  <a:lnTo>
                    <a:pt x="3763" y="136431"/>
                  </a:lnTo>
                  <a:cubicBezTo>
                    <a:pt x="1697" y="136431"/>
                    <a:pt x="0" y="134734"/>
                    <a:pt x="0" y="132668"/>
                  </a:cubicBezTo>
                  <a:lnTo>
                    <a:pt x="0" y="3763"/>
                  </a:lnTo>
                  <a:cubicBezTo>
                    <a:pt x="0" y="1696"/>
                    <a:pt x="1697" y="0"/>
                    <a:pt x="3763" y="0"/>
                  </a:cubicBezTo>
                  <a:lnTo>
                    <a:pt x="104043" y="0"/>
                  </a:lnTo>
                  <a:cubicBezTo>
                    <a:pt x="106110" y="0"/>
                    <a:pt x="107806" y="1696"/>
                    <a:pt x="107806" y="3763"/>
                  </a:cubicBezTo>
                  <a:lnTo>
                    <a:pt x="107806" y="132668"/>
                  </a:lnTo>
                  <a:cubicBezTo>
                    <a:pt x="107806" y="134734"/>
                    <a:pt x="106110" y="136431"/>
                    <a:pt x="104043" y="136431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Полилиния: фигура 826">
              <a:extLst>
                <a:ext uri="{FF2B5EF4-FFF2-40B4-BE49-F238E27FC236}">
                  <a16:creationId xmlns="" xmlns:a16="http://schemas.microsoft.com/office/drawing/2014/main" id="{363B320A-9D4B-4163-9833-EB906B78A218}"/>
                </a:ext>
              </a:extLst>
            </p:cNvPr>
            <p:cNvSpPr/>
            <p:nvPr/>
          </p:nvSpPr>
          <p:spPr>
            <a:xfrm>
              <a:off x="1473604" y="5830970"/>
              <a:ext cx="52985" cy="230893"/>
            </a:xfrm>
            <a:custGeom>
              <a:avLst/>
              <a:gdLst>
                <a:gd name="connsiteX0" fmla="*/ 3701 w 31308"/>
                <a:gd name="connsiteY0" fmla="*/ 0 h 136431"/>
                <a:gd name="connsiteX1" fmla="*/ 27545 w 31308"/>
                <a:gd name="connsiteY1" fmla="*/ 0 h 136431"/>
                <a:gd name="connsiteX2" fmla="*/ 31309 w 31308"/>
                <a:gd name="connsiteY2" fmla="*/ 3763 h 136431"/>
                <a:gd name="connsiteX3" fmla="*/ 31309 w 31308"/>
                <a:gd name="connsiteY3" fmla="*/ 132668 h 136431"/>
                <a:gd name="connsiteX4" fmla="*/ 27545 w 31308"/>
                <a:gd name="connsiteY4" fmla="*/ 136431 h 136431"/>
                <a:gd name="connsiteX5" fmla="*/ 0 w 31308"/>
                <a:gd name="connsiteY5" fmla="*/ 136431 h 13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08" h="136431">
                  <a:moveTo>
                    <a:pt x="3701" y="0"/>
                  </a:moveTo>
                  <a:lnTo>
                    <a:pt x="27545" y="0"/>
                  </a:lnTo>
                  <a:cubicBezTo>
                    <a:pt x="29612" y="0"/>
                    <a:pt x="31309" y="1696"/>
                    <a:pt x="31309" y="3763"/>
                  </a:cubicBezTo>
                  <a:lnTo>
                    <a:pt x="31309" y="132668"/>
                  </a:lnTo>
                  <a:cubicBezTo>
                    <a:pt x="31309" y="134734"/>
                    <a:pt x="29612" y="136431"/>
                    <a:pt x="27545" y="136431"/>
                  </a:cubicBezTo>
                  <a:lnTo>
                    <a:pt x="0" y="136431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8" name="Полилиния: фигура 827">
              <a:extLst>
                <a:ext uri="{FF2B5EF4-FFF2-40B4-BE49-F238E27FC236}">
                  <a16:creationId xmlns="" xmlns:a16="http://schemas.microsoft.com/office/drawing/2014/main" id="{5C6BE95C-7D9A-4D30-A930-4878548C3BDD}"/>
                </a:ext>
              </a:extLst>
            </p:cNvPr>
            <p:cNvSpPr/>
            <p:nvPr/>
          </p:nvSpPr>
          <p:spPr>
            <a:xfrm>
              <a:off x="1370242" y="5873515"/>
              <a:ext cx="84934" cy="97879"/>
            </a:xfrm>
            <a:custGeom>
              <a:avLst/>
              <a:gdLst>
                <a:gd name="connsiteX0" fmla="*/ 25078 w 50186"/>
                <a:gd name="connsiteY0" fmla="*/ 0 h 57835"/>
                <a:gd name="connsiteX1" fmla="*/ 0 w 50186"/>
                <a:gd name="connsiteY1" fmla="*/ 0 h 57835"/>
                <a:gd name="connsiteX2" fmla="*/ 0 w 50186"/>
                <a:gd name="connsiteY2" fmla="*/ 46084 h 57835"/>
                <a:gd name="connsiteX3" fmla="*/ 7526 w 50186"/>
                <a:gd name="connsiteY3" fmla="*/ 53980 h 57835"/>
                <a:gd name="connsiteX4" fmla="*/ 19217 w 50186"/>
                <a:gd name="connsiteY4" fmla="*/ 53980 h 57835"/>
                <a:gd name="connsiteX5" fmla="*/ 25109 w 50186"/>
                <a:gd name="connsiteY5" fmla="*/ 57836 h 57835"/>
                <a:gd name="connsiteX6" fmla="*/ 30969 w 50186"/>
                <a:gd name="connsiteY6" fmla="*/ 53980 h 57835"/>
                <a:gd name="connsiteX7" fmla="*/ 42660 w 50186"/>
                <a:gd name="connsiteY7" fmla="*/ 53980 h 57835"/>
                <a:gd name="connsiteX8" fmla="*/ 50186 w 50186"/>
                <a:gd name="connsiteY8" fmla="*/ 46084 h 57835"/>
                <a:gd name="connsiteX9" fmla="*/ 50186 w 50186"/>
                <a:gd name="connsiteY9" fmla="*/ 0 h 57835"/>
                <a:gd name="connsiteX10" fmla="*/ 25078 w 50186"/>
                <a:gd name="connsiteY10" fmla="*/ 0 h 5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186" h="57835">
                  <a:moveTo>
                    <a:pt x="25078" y="0"/>
                  </a:moveTo>
                  <a:lnTo>
                    <a:pt x="0" y="0"/>
                  </a:lnTo>
                  <a:lnTo>
                    <a:pt x="0" y="46084"/>
                  </a:lnTo>
                  <a:cubicBezTo>
                    <a:pt x="0" y="52747"/>
                    <a:pt x="1727" y="54042"/>
                    <a:pt x="7526" y="53980"/>
                  </a:cubicBezTo>
                  <a:lnTo>
                    <a:pt x="19217" y="53980"/>
                  </a:lnTo>
                  <a:cubicBezTo>
                    <a:pt x="22425" y="54011"/>
                    <a:pt x="24121" y="55399"/>
                    <a:pt x="25109" y="57836"/>
                  </a:cubicBezTo>
                  <a:cubicBezTo>
                    <a:pt x="26065" y="55399"/>
                    <a:pt x="27761" y="54011"/>
                    <a:pt x="30969" y="53980"/>
                  </a:cubicBezTo>
                  <a:lnTo>
                    <a:pt x="42660" y="53980"/>
                  </a:lnTo>
                  <a:cubicBezTo>
                    <a:pt x="48459" y="54042"/>
                    <a:pt x="50186" y="52747"/>
                    <a:pt x="50186" y="46084"/>
                  </a:cubicBezTo>
                  <a:lnTo>
                    <a:pt x="50186" y="0"/>
                  </a:lnTo>
                  <a:lnTo>
                    <a:pt x="25078" y="0"/>
                  </a:lnTo>
                  <a:close/>
                </a:path>
              </a:pathLst>
            </a:custGeom>
            <a:noFill/>
            <a:ln w="2312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6777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25" y="67349"/>
            <a:ext cx="11796665" cy="75651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 ППрРФ 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03.12.2020 № 2013   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34252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38540" y="1618861"/>
            <a:ext cx="2677885" cy="1286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03.03.2021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304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349690" y="2042692"/>
            <a:ext cx="1819469" cy="43853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02424" y="1618861"/>
            <a:ext cx="6307495" cy="1286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Добавили отсылку к реестру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продукции, произведенной на территории государства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Евразийского экономического союза,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 Российской Федерации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8540" y="3123139"/>
            <a:ext cx="2677885" cy="1286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23.12.2021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2419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349690" y="3546970"/>
            <a:ext cx="1819469" cy="43853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02424" y="3123139"/>
            <a:ext cx="6307495" cy="1286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Добавили 27 новых позиций – все из категории «музыкальные инструменты»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(квоту по которым необходимо соблюдать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01.01.2022)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8540" y="4627417"/>
            <a:ext cx="2677885" cy="1286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17.02.2022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349690" y="5051248"/>
            <a:ext cx="1819469" cy="43853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02424" y="4627417"/>
            <a:ext cx="6307495" cy="12862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Добавили отсылку к реестру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продукции, произведенной на территориях отдельных районов Донецкой и Луганской областей Украины</a:t>
            </a:r>
          </a:p>
        </p:txBody>
      </p:sp>
    </p:spTree>
    <p:extLst>
      <p:ext uri="{BB962C8B-B14F-4D97-AF65-F5344CB8AC3E}">
        <p14:creationId xmlns:p14="http://schemas.microsoft.com/office/powerpoint/2010/main" val="653289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25" y="67349"/>
            <a:ext cx="11796665" cy="75651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разъясняющие документы: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5881"/>
            <a:ext cx="12192000" cy="5988867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Письмо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15.01.2021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24-03-07/1390 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минимальной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 доли закупок товаров российского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Письмо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28.05.2021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43917/12 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Постановления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03.12.2020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2013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Письмо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10.09.2021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24-03-08/73730 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информации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вопросам размещения в единой информационной системе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сфере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сведений о договорах, заключенных по результатам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закупок товаров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работ, услуг в соответствии с Федеральным законом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июля 2011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223-ФЗ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закупках товаров, работ, услуг отдельными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видами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лиц»</a:t>
            </a:r>
          </a:p>
          <a:p>
            <a:pPr marL="0" indent="442913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Инструкция по формированию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отчетности достижения квот закупок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 	российского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в рамках Закона № 223-ФЗ в ЕИС (Управления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развития контрактной системы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)*.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84094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478753" y="1114818"/>
            <a:ext cx="295687" cy="444857"/>
            <a:chOff x="245316" y="3323630"/>
            <a:chExt cx="99292" cy="139299"/>
          </a:xfrm>
          <a:noFill/>
        </p:grpSpPr>
        <p:sp>
          <p:nvSpPr>
            <p:cNvPr id="10" name="Полилиния: фигура 854">
              <a:extLst>
                <a:ext uri="{FF2B5EF4-FFF2-40B4-BE49-F238E27FC236}">
                  <a16:creationId xmlns="" xmlns:a16="http://schemas.microsoft.com/office/drawing/2014/main" id="{14ECA011-AC0F-4FFF-91C3-82F605E18B37}"/>
                </a:ext>
              </a:extLst>
            </p:cNvPr>
            <p:cNvSpPr/>
            <p:nvPr/>
          </p:nvSpPr>
          <p:spPr>
            <a:xfrm>
              <a:off x="322955" y="3441029"/>
              <a:ext cx="21653" cy="21807"/>
            </a:xfrm>
            <a:custGeom>
              <a:avLst/>
              <a:gdLst>
                <a:gd name="connsiteX0" fmla="*/ 21654 w 21653"/>
                <a:gd name="connsiteY0" fmla="*/ 0 h 21807"/>
                <a:gd name="connsiteX1" fmla="*/ 6138 w 21653"/>
                <a:gd name="connsiteY1" fmla="*/ 0 h 21807"/>
                <a:gd name="connsiteX2" fmla="*/ 0 w 21653"/>
                <a:gd name="connsiteY2" fmla="*/ 6138 h 21807"/>
                <a:gd name="connsiteX3" fmla="*/ 0 w 21653"/>
                <a:gd name="connsiteY3" fmla="*/ 21808 h 21807"/>
                <a:gd name="connsiteX4" fmla="*/ 21654 w 21653"/>
                <a:gd name="connsiteY4" fmla="*/ 0 h 2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53" h="21807">
                  <a:moveTo>
                    <a:pt x="21654" y="0"/>
                  </a:moveTo>
                  <a:lnTo>
                    <a:pt x="6138" y="0"/>
                  </a:lnTo>
                  <a:cubicBezTo>
                    <a:pt x="2776" y="0"/>
                    <a:pt x="0" y="2776"/>
                    <a:pt x="0" y="6138"/>
                  </a:cubicBezTo>
                  <a:lnTo>
                    <a:pt x="0" y="21808"/>
                  </a:lnTo>
                  <a:lnTo>
                    <a:pt x="21654" y="0"/>
                  </a:ln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855">
              <a:extLst>
                <a:ext uri="{FF2B5EF4-FFF2-40B4-BE49-F238E27FC236}">
                  <a16:creationId xmlns="" xmlns:a16="http://schemas.microsoft.com/office/drawing/2014/main" id="{CBD1E22B-2F32-4DE8-A682-7BFCB0AE499E}"/>
                </a:ext>
              </a:extLst>
            </p:cNvPr>
            <p:cNvSpPr/>
            <p:nvPr/>
          </p:nvSpPr>
          <p:spPr>
            <a:xfrm>
              <a:off x="272276" y="3338528"/>
              <a:ext cx="48242" cy="13140"/>
            </a:xfrm>
            <a:custGeom>
              <a:avLst/>
              <a:gdLst>
                <a:gd name="connsiteX0" fmla="*/ 41673 w 48242"/>
                <a:gd name="connsiteY0" fmla="*/ 13140 h 13140"/>
                <a:gd name="connsiteX1" fmla="*/ 6570 w 48242"/>
                <a:gd name="connsiteY1" fmla="*/ 13140 h 13140"/>
                <a:gd name="connsiteX2" fmla="*/ 0 w 48242"/>
                <a:gd name="connsiteY2" fmla="*/ 6570 h 13140"/>
                <a:gd name="connsiteX3" fmla="*/ 0 w 48242"/>
                <a:gd name="connsiteY3" fmla="*/ 6570 h 13140"/>
                <a:gd name="connsiteX4" fmla="*/ 6570 w 48242"/>
                <a:gd name="connsiteY4" fmla="*/ 0 h 13140"/>
                <a:gd name="connsiteX5" fmla="*/ 41673 w 48242"/>
                <a:gd name="connsiteY5" fmla="*/ 0 h 13140"/>
                <a:gd name="connsiteX6" fmla="*/ 48243 w 48242"/>
                <a:gd name="connsiteY6" fmla="*/ 6570 h 13140"/>
                <a:gd name="connsiteX7" fmla="*/ 48243 w 48242"/>
                <a:gd name="connsiteY7" fmla="*/ 6570 h 13140"/>
                <a:gd name="connsiteX8" fmla="*/ 41673 w 48242"/>
                <a:gd name="connsiteY8" fmla="*/ 13140 h 1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42" h="13140">
                  <a:moveTo>
                    <a:pt x="41673" y="13140"/>
                  </a:moveTo>
                  <a:lnTo>
                    <a:pt x="6570" y="13140"/>
                  </a:lnTo>
                  <a:cubicBezTo>
                    <a:pt x="2961" y="13140"/>
                    <a:pt x="0" y="10179"/>
                    <a:pt x="0" y="6570"/>
                  </a:cubicBezTo>
                  <a:lnTo>
                    <a:pt x="0" y="6570"/>
                  </a:lnTo>
                  <a:cubicBezTo>
                    <a:pt x="0" y="2961"/>
                    <a:pt x="2961" y="0"/>
                    <a:pt x="6570" y="0"/>
                  </a:cubicBezTo>
                  <a:lnTo>
                    <a:pt x="41673" y="0"/>
                  </a:lnTo>
                  <a:cubicBezTo>
                    <a:pt x="45282" y="0"/>
                    <a:pt x="48243" y="2961"/>
                    <a:pt x="48243" y="6570"/>
                  </a:cubicBezTo>
                  <a:lnTo>
                    <a:pt x="48243" y="6570"/>
                  </a:lnTo>
                  <a:cubicBezTo>
                    <a:pt x="48212" y="10179"/>
                    <a:pt x="45282" y="13140"/>
                    <a:pt x="41673" y="13140"/>
                  </a:cubicBezTo>
                  <a:close/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856">
              <a:extLst>
                <a:ext uri="{FF2B5EF4-FFF2-40B4-BE49-F238E27FC236}">
                  <a16:creationId xmlns="" xmlns:a16="http://schemas.microsoft.com/office/drawing/2014/main" id="{9BBF6C79-CB4C-4CA9-9FC6-C0551696598E}"/>
                </a:ext>
              </a:extLst>
            </p:cNvPr>
            <p:cNvSpPr/>
            <p:nvPr/>
          </p:nvSpPr>
          <p:spPr>
            <a:xfrm>
              <a:off x="257655" y="3367369"/>
              <a:ext cx="74400" cy="3084"/>
            </a:xfrm>
            <a:custGeom>
              <a:avLst/>
              <a:gdLst>
                <a:gd name="connsiteX0" fmla="*/ 0 w 74400"/>
                <a:gd name="connsiteY0" fmla="*/ 0 h 3084"/>
                <a:gd name="connsiteX1" fmla="*/ 74400 w 74400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00" h="3084">
                  <a:moveTo>
                    <a:pt x="0" y="0"/>
                  </a:moveTo>
                  <a:lnTo>
                    <a:pt x="74400" y="0"/>
                  </a:lnTo>
                </a:path>
              </a:pathLst>
            </a:custGeom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857">
              <a:extLst>
                <a:ext uri="{FF2B5EF4-FFF2-40B4-BE49-F238E27FC236}">
                  <a16:creationId xmlns="" xmlns:a16="http://schemas.microsoft.com/office/drawing/2014/main" id="{20670969-A3AB-4B64-816F-207856C00C89}"/>
                </a:ext>
              </a:extLst>
            </p:cNvPr>
            <p:cNvSpPr/>
            <p:nvPr/>
          </p:nvSpPr>
          <p:spPr>
            <a:xfrm>
              <a:off x="257655" y="3381867"/>
              <a:ext cx="74400" cy="3084"/>
            </a:xfrm>
            <a:custGeom>
              <a:avLst/>
              <a:gdLst>
                <a:gd name="connsiteX0" fmla="*/ 0 w 74400"/>
                <a:gd name="connsiteY0" fmla="*/ 0 h 3084"/>
                <a:gd name="connsiteX1" fmla="*/ 74400 w 74400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00" h="3084">
                  <a:moveTo>
                    <a:pt x="0" y="0"/>
                  </a:moveTo>
                  <a:lnTo>
                    <a:pt x="74400" y="0"/>
                  </a:lnTo>
                </a:path>
              </a:pathLst>
            </a:custGeom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858">
              <a:extLst>
                <a:ext uri="{FF2B5EF4-FFF2-40B4-BE49-F238E27FC236}">
                  <a16:creationId xmlns="" xmlns:a16="http://schemas.microsoft.com/office/drawing/2014/main" id="{24176FEE-0DB8-435E-B545-3F11A94650AF}"/>
                </a:ext>
              </a:extLst>
            </p:cNvPr>
            <p:cNvSpPr/>
            <p:nvPr/>
          </p:nvSpPr>
          <p:spPr>
            <a:xfrm>
              <a:off x="257655" y="3396333"/>
              <a:ext cx="74400" cy="3084"/>
            </a:xfrm>
            <a:custGeom>
              <a:avLst/>
              <a:gdLst>
                <a:gd name="connsiteX0" fmla="*/ 0 w 74400"/>
                <a:gd name="connsiteY0" fmla="*/ 0 h 3084"/>
                <a:gd name="connsiteX1" fmla="*/ 74400 w 74400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00" h="3084">
                  <a:moveTo>
                    <a:pt x="0" y="0"/>
                  </a:moveTo>
                  <a:lnTo>
                    <a:pt x="74400" y="0"/>
                  </a:lnTo>
                </a:path>
              </a:pathLst>
            </a:custGeom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859">
              <a:extLst>
                <a:ext uri="{FF2B5EF4-FFF2-40B4-BE49-F238E27FC236}">
                  <a16:creationId xmlns="" xmlns:a16="http://schemas.microsoft.com/office/drawing/2014/main" id="{D634792F-1431-4D4B-AEBE-172936385B3B}"/>
                </a:ext>
              </a:extLst>
            </p:cNvPr>
            <p:cNvSpPr/>
            <p:nvPr/>
          </p:nvSpPr>
          <p:spPr>
            <a:xfrm>
              <a:off x="259567" y="3417895"/>
              <a:ext cx="28748" cy="28748"/>
            </a:xfrm>
            <a:custGeom>
              <a:avLst/>
              <a:gdLst>
                <a:gd name="connsiteX0" fmla="*/ 28748 w 28748"/>
                <a:gd name="connsiteY0" fmla="*/ 14374 h 28748"/>
                <a:gd name="connsiteX1" fmla="*/ 14374 w 28748"/>
                <a:gd name="connsiteY1" fmla="*/ 28748 h 28748"/>
                <a:gd name="connsiteX2" fmla="*/ 0 w 28748"/>
                <a:gd name="connsiteY2" fmla="*/ 14374 h 28748"/>
                <a:gd name="connsiteX3" fmla="*/ 14374 w 28748"/>
                <a:gd name="connsiteY3" fmla="*/ 0 h 28748"/>
                <a:gd name="connsiteX4" fmla="*/ 28748 w 28748"/>
                <a:gd name="connsiteY4" fmla="*/ 14374 h 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8" h="28748">
                  <a:moveTo>
                    <a:pt x="28748" y="14374"/>
                  </a:moveTo>
                  <a:cubicBezTo>
                    <a:pt x="28748" y="22313"/>
                    <a:pt x="22313" y="28748"/>
                    <a:pt x="14374" y="28748"/>
                  </a:cubicBezTo>
                  <a:cubicBezTo>
                    <a:pt x="6436" y="28748"/>
                    <a:pt x="0" y="22313"/>
                    <a:pt x="0" y="14374"/>
                  </a:cubicBezTo>
                  <a:cubicBezTo>
                    <a:pt x="0" y="6435"/>
                    <a:pt x="6435" y="0"/>
                    <a:pt x="14374" y="0"/>
                  </a:cubicBezTo>
                  <a:cubicBezTo>
                    <a:pt x="22313" y="0"/>
                    <a:pt x="28748" y="6436"/>
                    <a:pt x="28748" y="14374"/>
                  </a:cubicBezTo>
                  <a:close/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860">
              <a:extLst>
                <a:ext uri="{FF2B5EF4-FFF2-40B4-BE49-F238E27FC236}">
                  <a16:creationId xmlns="" xmlns:a16="http://schemas.microsoft.com/office/drawing/2014/main" id="{71E91DC6-773C-407B-A1A2-812F5EE01095}"/>
                </a:ext>
              </a:extLst>
            </p:cNvPr>
            <p:cNvSpPr/>
            <p:nvPr/>
          </p:nvSpPr>
          <p:spPr>
            <a:xfrm>
              <a:off x="265459" y="3423786"/>
              <a:ext cx="16965" cy="16965"/>
            </a:xfrm>
            <a:custGeom>
              <a:avLst/>
              <a:gdLst>
                <a:gd name="connsiteX0" fmla="*/ 16965 w 16965"/>
                <a:gd name="connsiteY0" fmla="*/ 8483 h 16965"/>
                <a:gd name="connsiteX1" fmla="*/ 8483 w 16965"/>
                <a:gd name="connsiteY1" fmla="*/ 16965 h 16965"/>
                <a:gd name="connsiteX2" fmla="*/ 0 w 16965"/>
                <a:gd name="connsiteY2" fmla="*/ 8483 h 16965"/>
                <a:gd name="connsiteX3" fmla="*/ 8483 w 16965"/>
                <a:gd name="connsiteY3" fmla="*/ 0 h 16965"/>
                <a:gd name="connsiteX4" fmla="*/ 16965 w 16965"/>
                <a:gd name="connsiteY4" fmla="*/ 8483 h 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5" h="16965">
                  <a:moveTo>
                    <a:pt x="16965" y="8483"/>
                  </a:moveTo>
                  <a:cubicBezTo>
                    <a:pt x="16965" y="13167"/>
                    <a:pt x="13167" y="16965"/>
                    <a:pt x="8483" y="16965"/>
                  </a:cubicBezTo>
                  <a:cubicBezTo>
                    <a:pt x="3798" y="16965"/>
                    <a:pt x="0" y="13167"/>
                    <a:pt x="0" y="8483"/>
                  </a:cubicBezTo>
                  <a:cubicBezTo>
                    <a:pt x="0" y="3798"/>
                    <a:pt x="3798" y="0"/>
                    <a:pt x="8483" y="0"/>
                  </a:cubicBezTo>
                  <a:cubicBezTo>
                    <a:pt x="13167" y="0"/>
                    <a:pt x="16965" y="3798"/>
                    <a:pt x="16965" y="8483"/>
                  </a:cubicBezTo>
                  <a:close/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861">
              <a:extLst>
                <a:ext uri="{FF2B5EF4-FFF2-40B4-BE49-F238E27FC236}">
                  <a16:creationId xmlns="" xmlns:a16="http://schemas.microsoft.com/office/drawing/2014/main" id="{473DCA17-20B9-40F9-8CF6-4531BD532B9A}"/>
                </a:ext>
              </a:extLst>
            </p:cNvPr>
            <p:cNvSpPr/>
            <p:nvPr/>
          </p:nvSpPr>
          <p:spPr>
            <a:xfrm>
              <a:off x="245316" y="3323630"/>
              <a:ext cx="99292" cy="139299"/>
            </a:xfrm>
            <a:custGeom>
              <a:avLst/>
              <a:gdLst>
                <a:gd name="connsiteX0" fmla="*/ 93154 w 99292"/>
                <a:gd name="connsiteY0" fmla="*/ 0 h 139299"/>
                <a:gd name="connsiteX1" fmla="*/ 91705 w 99292"/>
                <a:gd name="connsiteY1" fmla="*/ 0 h 139299"/>
                <a:gd name="connsiteX2" fmla="*/ 7588 w 99292"/>
                <a:gd name="connsiteY2" fmla="*/ 0 h 139299"/>
                <a:gd name="connsiteX3" fmla="*/ 6138 w 99292"/>
                <a:gd name="connsiteY3" fmla="*/ 0 h 139299"/>
                <a:gd name="connsiteX4" fmla="*/ 0 w 99292"/>
                <a:gd name="connsiteY4" fmla="*/ 0 h 139299"/>
                <a:gd name="connsiteX5" fmla="*/ 0 w 99292"/>
                <a:gd name="connsiteY5" fmla="*/ 6138 h 139299"/>
                <a:gd name="connsiteX6" fmla="*/ 0 w 99292"/>
                <a:gd name="connsiteY6" fmla="*/ 16317 h 139299"/>
                <a:gd name="connsiteX7" fmla="*/ 0 w 99292"/>
                <a:gd name="connsiteY7" fmla="*/ 122982 h 139299"/>
                <a:gd name="connsiteX8" fmla="*/ 0 w 99292"/>
                <a:gd name="connsiteY8" fmla="*/ 122982 h 139299"/>
                <a:gd name="connsiteX9" fmla="*/ 0 w 99292"/>
                <a:gd name="connsiteY9" fmla="*/ 139300 h 139299"/>
                <a:gd name="connsiteX10" fmla="*/ 7588 w 99292"/>
                <a:gd name="connsiteY10" fmla="*/ 139300 h 139299"/>
                <a:gd name="connsiteX11" fmla="*/ 7588 w 99292"/>
                <a:gd name="connsiteY11" fmla="*/ 139207 h 139299"/>
                <a:gd name="connsiteX12" fmla="*/ 77608 w 99292"/>
                <a:gd name="connsiteY12" fmla="*/ 139207 h 139299"/>
                <a:gd name="connsiteX13" fmla="*/ 99293 w 99292"/>
                <a:gd name="connsiteY13" fmla="*/ 117399 h 139299"/>
                <a:gd name="connsiteX14" fmla="*/ 99293 w 99292"/>
                <a:gd name="connsiteY14" fmla="*/ 16317 h 139299"/>
                <a:gd name="connsiteX15" fmla="*/ 99293 w 99292"/>
                <a:gd name="connsiteY15" fmla="*/ 6138 h 139299"/>
                <a:gd name="connsiteX16" fmla="*/ 99293 w 99292"/>
                <a:gd name="connsiteY16" fmla="*/ 0 h 1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292" h="139299">
                  <a:moveTo>
                    <a:pt x="93154" y="0"/>
                  </a:moveTo>
                  <a:lnTo>
                    <a:pt x="91705" y="0"/>
                  </a:lnTo>
                  <a:lnTo>
                    <a:pt x="7588" y="0"/>
                  </a:lnTo>
                  <a:lnTo>
                    <a:pt x="6138" y="0"/>
                  </a:lnTo>
                  <a:lnTo>
                    <a:pt x="0" y="0"/>
                  </a:lnTo>
                  <a:lnTo>
                    <a:pt x="0" y="6138"/>
                  </a:lnTo>
                  <a:lnTo>
                    <a:pt x="0" y="16317"/>
                  </a:lnTo>
                  <a:lnTo>
                    <a:pt x="0" y="122982"/>
                  </a:lnTo>
                  <a:lnTo>
                    <a:pt x="0" y="122982"/>
                  </a:lnTo>
                  <a:lnTo>
                    <a:pt x="0" y="139300"/>
                  </a:lnTo>
                  <a:lnTo>
                    <a:pt x="7588" y="139300"/>
                  </a:lnTo>
                  <a:lnTo>
                    <a:pt x="7588" y="139207"/>
                  </a:lnTo>
                  <a:lnTo>
                    <a:pt x="77608" y="139207"/>
                  </a:lnTo>
                  <a:lnTo>
                    <a:pt x="99293" y="117399"/>
                  </a:lnTo>
                  <a:lnTo>
                    <a:pt x="99293" y="16317"/>
                  </a:lnTo>
                  <a:lnTo>
                    <a:pt x="99293" y="6138"/>
                  </a:lnTo>
                  <a:lnTo>
                    <a:pt x="99293" y="0"/>
                  </a:ln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0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478753" y="1927773"/>
            <a:ext cx="295687" cy="444857"/>
            <a:chOff x="245316" y="3323630"/>
            <a:chExt cx="99292" cy="139299"/>
          </a:xfrm>
          <a:noFill/>
        </p:grpSpPr>
        <p:sp>
          <p:nvSpPr>
            <p:cNvPr id="21" name="Полилиния: фигура 854">
              <a:extLst>
                <a:ext uri="{FF2B5EF4-FFF2-40B4-BE49-F238E27FC236}">
                  <a16:creationId xmlns="" xmlns:a16="http://schemas.microsoft.com/office/drawing/2014/main" id="{14ECA011-AC0F-4FFF-91C3-82F605E18B37}"/>
                </a:ext>
              </a:extLst>
            </p:cNvPr>
            <p:cNvSpPr/>
            <p:nvPr/>
          </p:nvSpPr>
          <p:spPr>
            <a:xfrm>
              <a:off x="322955" y="3441029"/>
              <a:ext cx="21653" cy="21807"/>
            </a:xfrm>
            <a:custGeom>
              <a:avLst/>
              <a:gdLst>
                <a:gd name="connsiteX0" fmla="*/ 21654 w 21653"/>
                <a:gd name="connsiteY0" fmla="*/ 0 h 21807"/>
                <a:gd name="connsiteX1" fmla="*/ 6138 w 21653"/>
                <a:gd name="connsiteY1" fmla="*/ 0 h 21807"/>
                <a:gd name="connsiteX2" fmla="*/ 0 w 21653"/>
                <a:gd name="connsiteY2" fmla="*/ 6138 h 21807"/>
                <a:gd name="connsiteX3" fmla="*/ 0 w 21653"/>
                <a:gd name="connsiteY3" fmla="*/ 21808 h 21807"/>
                <a:gd name="connsiteX4" fmla="*/ 21654 w 21653"/>
                <a:gd name="connsiteY4" fmla="*/ 0 h 2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53" h="21807">
                  <a:moveTo>
                    <a:pt x="21654" y="0"/>
                  </a:moveTo>
                  <a:lnTo>
                    <a:pt x="6138" y="0"/>
                  </a:lnTo>
                  <a:cubicBezTo>
                    <a:pt x="2776" y="0"/>
                    <a:pt x="0" y="2776"/>
                    <a:pt x="0" y="6138"/>
                  </a:cubicBezTo>
                  <a:lnTo>
                    <a:pt x="0" y="21808"/>
                  </a:lnTo>
                  <a:lnTo>
                    <a:pt x="21654" y="0"/>
                  </a:ln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855">
              <a:extLst>
                <a:ext uri="{FF2B5EF4-FFF2-40B4-BE49-F238E27FC236}">
                  <a16:creationId xmlns="" xmlns:a16="http://schemas.microsoft.com/office/drawing/2014/main" id="{CBD1E22B-2F32-4DE8-A682-7BFCB0AE499E}"/>
                </a:ext>
              </a:extLst>
            </p:cNvPr>
            <p:cNvSpPr/>
            <p:nvPr/>
          </p:nvSpPr>
          <p:spPr>
            <a:xfrm>
              <a:off x="272276" y="3338528"/>
              <a:ext cx="48242" cy="13140"/>
            </a:xfrm>
            <a:custGeom>
              <a:avLst/>
              <a:gdLst>
                <a:gd name="connsiteX0" fmla="*/ 41673 w 48242"/>
                <a:gd name="connsiteY0" fmla="*/ 13140 h 13140"/>
                <a:gd name="connsiteX1" fmla="*/ 6570 w 48242"/>
                <a:gd name="connsiteY1" fmla="*/ 13140 h 13140"/>
                <a:gd name="connsiteX2" fmla="*/ 0 w 48242"/>
                <a:gd name="connsiteY2" fmla="*/ 6570 h 13140"/>
                <a:gd name="connsiteX3" fmla="*/ 0 w 48242"/>
                <a:gd name="connsiteY3" fmla="*/ 6570 h 13140"/>
                <a:gd name="connsiteX4" fmla="*/ 6570 w 48242"/>
                <a:gd name="connsiteY4" fmla="*/ 0 h 13140"/>
                <a:gd name="connsiteX5" fmla="*/ 41673 w 48242"/>
                <a:gd name="connsiteY5" fmla="*/ 0 h 13140"/>
                <a:gd name="connsiteX6" fmla="*/ 48243 w 48242"/>
                <a:gd name="connsiteY6" fmla="*/ 6570 h 13140"/>
                <a:gd name="connsiteX7" fmla="*/ 48243 w 48242"/>
                <a:gd name="connsiteY7" fmla="*/ 6570 h 13140"/>
                <a:gd name="connsiteX8" fmla="*/ 41673 w 48242"/>
                <a:gd name="connsiteY8" fmla="*/ 13140 h 1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42" h="13140">
                  <a:moveTo>
                    <a:pt x="41673" y="13140"/>
                  </a:moveTo>
                  <a:lnTo>
                    <a:pt x="6570" y="13140"/>
                  </a:lnTo>
                  <a:cubicBezTo>
                    <a:pt x="2961" y="13140"/>
                    <a:pt x="0" y="10179"/>
                    <a:pt x="0" y="6570"/>
                  </a:cubicBezTo>
                  <a:lnTo>
                    <a:pt x="0" y="6570"/>
                  </a:lnTo>
                  <a:cubicBezTo>
                    <a:pt x="0" y="2961"/>
                    <a:pt x="2961" y="0"/>
                    <a:pt x="6570" y="0"/>
                  </a:cubicBezTo>
                  <a:lnTo>
                    <a:pt x="41673" y="0"/>
                  </a:lnTo>
                  <a:cubicBezTo>
                    <a:pt x="45282" y="0"/>
                    <a:pt x="48243" y="2961"/>
                    <a:pt x="48243" y="6570"/>
                  </a:cubicBezTo>
                  <a:lnTo>
                    <a:pt x="48243" y="6570"/>
                  </a:lnTo>
                  <a:cubicBezTo>
                    <a:pt x="48212" y="10179"/>
                    <a:pt x="45282" y="13140"/>
                    <a:pt x="41673" y="13140"/>
                  </a:cubicBezTo>
                  <a:close/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856">
              <a:extLst>
                <a:ext uri="{FF2B5EF4-FFF2-40B4-BE49-F238E27FC236}">
                  <a16:creationId xmlns="" xmlns:a16="http://schemas.microsoft.com/office/drawing/2014/main" id="{9BBF6C79-CB4C-4CA9-9FC6-C0551696598E}"/>
                </a:ext>
              </a:extLst>
            </p:cNvPr>
            <p:cNvSpPr/>
            <p:nvPr/>
          </p:nvSpPr>
          <p:spPr>
            <a:xfrm>
              <a:off x="257655" y="3367369"/>
              <a:ext cx="74400" cy="3084"/>
            </a:xfrm>
            <a:custGeom>
              <a:avLst/>
              <a:gdLst>
                <a:gd name="connsiteX0" fmla="*/ 0 w 74400"/>
                <a:gd name="connsiteY0" fmla="*/ 0 h 3084"/>
                <a:gd name="connsiteX1" fmla="*/ 74400 w 74400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00" h="3084">
                  <a:moveTo>
                    <a:pt x="0" y="0"/>
                  </a:moveTo>
                  <a:lnTo>
                    <a:pt x="74400" y="0"/>
                  </a:lnTo>
                </a:path>
              </a:pathLst>
            </a:custGeom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857">
              <a:extLst>
                <a:ext uri="{FF2B5EF4-FFF2-40B4-BE49-F238E27FC236}">
                  <a16:creationId xmlns="" xmlns:a16="http://schemas.microsoft.com/office/drawing/2014/main" id="{20670969-A3AB-4B64-816F-207856C00C89}"/>
                </a:ext>
              </a:extLst>
            </p:cNvPr>
            <p:cNvSpPr/>
            <p:nvPr/>
          </p:nvSpPr>
          <p:spPr>
            <a:xfrm>
              <a:off x="257655" y="3381867"/>
              <a:ext cx="74400" cy="3084"/>
            </a:xfrm>
            <a:custGeom>
              <a:avLst/>
              <a:gdLst>
                <a:gd name="connsiteX0" fmla="*/ 0 w 74400"/>
                <a:gd name="connsiteY0" fmla="*/ 0 h 3084"/>
                <a:gd name="connsiteX1" fmla="*/ 74400 w 74400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00" h="3084">
                  <a:moveTo>
                    <a:pt x="0" y="0"/>
                  </a:moveTo>
                  <a:lnTo>
                    <a:pt x="74400" y="0"/>
                  </a:lnTo>
                </a:path>
              </a:pathLst>
            </a:custGeom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858">
              <a:extLst>
                <a:ext uri="{FF2B5EF4-FFF2-40B4-BE49-F238E27FC236}">
                  <a16:creationId xmlns="" xmlns:a16="http://schemas.microsoft.com/office/drawing/2014/main" id="{24176FEE-0DB8-435E-B545-3F11A94650AF}"/>
                </a:ext>
              </a:extLst>
            </p:cNvPr>
            <p:cNvSpPr/>
            <p:nvPr/>
          </p:nvSpPr>
          <p:spPr>
            <a:xfrm>
              <a:off x="257655" y="3396333"/>
              <a:ext cx="74400" cy="3084"/>
            </a:xfrm>
            <a:custGeom>
              <a:avLst/>
              <a:gdLst>
                <a:gd name="connsiteX0" fmla="*/ 0 w 74400"/>
                <a:gd name="connsiteY0" fmla="*/ 0 h 3084"/>
                <a:gd name="connsiteX1" fmla="*/ 74400 w 74400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00" h="3084">
                  <a:moveTo>
                    <a:pt x="0" y="0"/>
                  </a:moveTo>
                  <a:lnTo>
                    <a:pt x="74400" y="0"/>
                  </a:lnTo>
                </a:path>
              </a:pathLst>
            </a:custGeom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859">
              <a:extLst>
                <a:ext uri="{FF2B5EF4-FFF2-40B4-BE49-F238E27FC236}">
                  <a16:creationId xmlns="" xmlns:a16="http://schemas.microsoft.com/office/drawing/2014/main" id="{D634792F-1431-4D4B-AEBE-172936385B3B}"/>
                </a:ext>
              </a:extLst>
            </p:cNvPr>
            <p:cNvSpPr/>
            <p:nvPr/>
          </p:nvSpPr>
          <p:spPr>
            <a:xfrm>
              <a:off x="259567" y="3417895"/>
              <a:ext cx="28748" cy="28748"/>
            </a:xfrm>
            <a:custGeom>
              <a:avLst/>
              <a:gdLst>
                <a:gd name="connsiteX0" fmla="*/ 28748 w 28748"/>
                <a:gd name="connsiteY0" fmla="*/ 14374 h 28748"/>
                <a:gd name="connsiteX1" fmla="*/ 14374 w 28748"/>
                <a:gd name="connsiteY1" fmla="*/ 28748 h 28748"/>
                <a:gd name="connsiteX2" fmla="*/ 0 w 28748"/>
                <a:gd name="connsiteY2" fmla="*/ 14374 h 28748"/>
                <a:gd name="connsiteX3" fmla="*/ 14374 w 28748"/>
                <a:gd name="connsiteY3" fmla="*/ 0 h 28748"/>
                <a:gd name="connsiteX4" fmla="*/ 28748 w 28748"/>
                <a:gd name="connsiteY4" fmla="*/ 14374 h 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8" h="28748">
                  <a:moveTo>
                    <a:pt x="28748" y="14374"/>
                  </a:moveTo>
                  <a:cubicBezTo>
                    <a:pt x="28748" y="22313"/>
                    <a:pt x="22313" y="28748"/>
                    <a:pt x="14374" y="28748"/>
                  </a:cubicBezTo>
                  <a:cubicBezTo>
                    <a:pt x="6436" y="28748"/>
                    <a:pt x="0" y="22313"/>
                    <a:pt x="0" y="14374"/>
                  </a:cubicBezTo>
                  <a:cubicBezTo>
                    <a:pt x="0" y="6435"/>
                    <a:pt x="6435" y="0"/>
                    <a:pt x="14374" y="0"/>
                  </a:cubicBezTo>
                  <a:cubicBezTo>
                    <a:pt x="22313" y="0"/>
                    <a:pt x="28748" y="6436"/>
                    <a:pt x="28748" y="14374"/>
                  </a:cubicBezTo>
                  <a:close/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860">
              <a:extLst>
                <a:ext uri="{FF2B5EF4-FFF2-40B4-BE49-F238E27FC236}">
                  <a16:creationId xmlns="" xmlns:a16="http://schemas.microsoft.com/office/drawing/2014/main" id="{71E91DC6-773C-407B-A1A2-812F5EE01095}"/>
                </a:ext>
              </a:extLst>
            </p:cNvPr>
            <p:cNvSpPr/>
            <p:nvPr/>
          </p:nvSpPr>
          <p:spPr>
            <a:xfrm>
              <a:off x="265459" y="3423786"/>
              <a:ext cx="16965" cy="16965"/>
            </a:xfrm>
            <a:custGeom>
              <a:avLst/>
              <a:gdLst>
                <a:gd name="connsiteX0" fmla="*/ 16965 w 16965"/>
                <a:gd name="connsiteY0" fmla="*/ 8483 h 16965"/>
                <a:gd name="connsiteX1" fmla="*/ 8483 w 16965"/>
                <a:gd name="connsiteY1" fmla="*/ 16965 h 16965"/>
                <a:gd name="connsiteX2" fmla="*/ 0 w 16965"/>
                <a:gd name="connsiteY2" fmla="*/ 8483 h 16965"/>
                <a:gd name="connsiteX3" fmla="*/ 8483 w 16965"/>
                <a:gd name="connsiteY3" fmla="*/ 0 h 16965"/>
                <a:gd name="connsiteX4" fmla="*/ 16965 w 16965"/>
                <a:gd name="connsiteY4" fmla="*/ 8483 h 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5" h="16965">
                  <a:moveTo>
                    <a:pt x="16965" y="8483"/>
                  </a:moveTo>
                  <a:cubicBezTo>
                    <a:pt x="16965" y="13167"/>
                    <a:pt x="13167" y="16965"/>
                    <a:pt x="8483" y="16965"/>
                  </a:cubicBezTo>
                  <a:cubicBezTo>
                    <a:pt x="3798" y="16965"/>
                    <a:pt x="0" y="13167"/>
                    <a:pt x="0" y="8483"/>
                  </a:cubicBezTo>
                  <a:cubicBezTo>
                    <a:pt x="0" y="3798"/>
                    <a:pt x="3798" y="0"/>
                    <a:pt x="8483" y="0"/>
                  </a:cubicBezTo>
                  <a:cubicBezTo>
                    <a:pt x="13167" y="0"/>
                    <a:pt x="16965" y="3798"/>
                    <a:pt x="16965" y="8483"/>
                  </a:cubicBezTo>
                  <a:close/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861">
              <a:extLst>
                <a:ext uri="{FF2B5EF4-FFF2-40B4-BE49-F238E27FC236}">
                  <a16:creationId xmlns="" xmlns:a16="http://schemas.microsoft.com/office/drawing/2014/main" id="{473DCA17-20B9-40F9-8CF6-4531BD532B9A}"/>
                </a:ext>
              </a:extLst>
            </p:cNvPr>
            <p:cNvSpPr/>
            <p:nvPr/>
          </p:nvSpPr>
          <p:spPr>
            <a:xfrm>
              <a:off x="245316" y="3323630"/>
              <a:ext cx="99292" cy="139299"/>
            </a:xfrm>
            <a:custGeom>
              <a:avLst/>
              <a:gdLst>
                <a:gd name="connsiteX0" fmla="*/ 93154 w 99292"/>
                <a:gd name="connsiteY0" fmla="*/ 0 h 139299"/>
                <a:gd name="connsiteX1" fmla="*/ 91705 w 99292"/>
                <a:gd name="connsiteY1" fmla="*/ 0 h 139299"/>
                <a:gd name="connsiteX2" fmla="*/ 7588 w 99292"/>
                <a:gd name="connsiteY2" fmla="*/ 0 h 139299"/>
                <a:gd name="connsiteX3" fmla="*/ 6138 w 99292"/>
                <a:gd name="connsiteY3" fmla="*/ 0 h 139299"/>
                <a:gd name="connsiteX4" fmla="*/ 0 w 99292"/>
                <a:gd name="connsiteY4" fmla="*/ 0 h 139299"/>
                <a:gd name="connsiteX5" fmla="*/ 0 w 99292"/>
                <a:gd name="connsiteY5" fmla="*/ 6138 h 139299"/>
                <a:gd name="connsiteX6" fmla="*/ 0 w 99292"/>
                <a:gd name="connsiteY6" fmla="*/ 16317 h 139299"/>
                <a:gd name="connsiteX7" fmla="*/ 0 w 99292"/>
                <a:gd name="connsiteY7" fmla="*/ 122982 h 139299"/>
                <a:gd name="connsiteX8" fmla="*/ 0 w 99292"/>
                <a:gd name="connsiteY8" fmla="*/ 122982 h 139299"/>
                <a:gd name="connsiteX9" fmla="*/ 0 w 99292"/>
                <a:gd name="connsiteY9" fmla="*/ 139300 h 139299"/>
                <a:gd name="connsiteX10" fmla="*/ 7588 w 99292"/>
                <a:gd name="connsiteY10" fmla="*/ 139300 h 139299"/>
                <a:gd name="connsiteX11" fmla="*/ 7588 w 99292"/>
                <a:gd name="connsiteY11" fmla="*/ 139207 h 139299"/>
                <a:gd name="connsiteX12" fmla="*/ 77608 w 99292"/>
                <a:gd name="connsiteY12" fmla="*/ 139207 h 139299"/>
                <a:gd name="connsiteX13" fmla="*/ 99293 w 99292"/>
                <a:gd name="connsiteY13" fmla="*/ 117399 h 139299"/>
                <a:gd name="connsiteX14" fmla="*/ 99293 w 99292"/>
                <a:gd name="connsiteY14" fmla="*/ 16317 h 139299"/>
                <a:gd name="connsiteX15" fmla="*/ 99293 w 99292"/>
                <a:gd name="connsiteY15" fmla="*/ 6138 h 139299"/>
                <a:gd name="connsiteX16" fmla="*/ 99293 w 99292"/>
                <a:gd name="connsiteY16" fmla="*/ 0 h 1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292" h="139299">
                  <a:moveTo>
                    <a:pt x="93154" y="0"/>
                  </a:moveTo>
                  <a:lnTo>
                    <a:pt x="91705" y="0"/>
                  </a:lnTo>
                  <a:lnTo>
                    <a:pt x="7588" y="0"/>
                  </a:lnTo>
                  <a:lnTo>
                    <a:pt x="6138" y="0"/>
                  </a:lnTo>
                  <a:lnTo>
                    <a:pt x="0" y="0"/>
                  </a:lnTo>
                  <a:lnTo>
                    <a:pt x="0" y="6138"/>
                  </a:lnTo>
                  <a:lnTo>
                    <a:pt x="0" y="16317"/>
                  </a:lnTo>
                  <a:lnTo>
                    <a:pt x="0" y="122982"/>
                  </a:lnTo>
                  <a:lnTo>
                    <a:pt x="0" y="122982"/>
                  </a:lnTo>
                  <a:lnTo>
                    <a:pt x="0" y="139300"/>
                  </a:lnTo>
                  <a:lnTo>
                    <a:pt x="7588" y="139300"/>
                  </a:lnTo>
                  <a:lnTo>
                    <a:pt x="7588" y="139207"/>
                  </a:lnTo>
                  <a:lnTo>
                    <a:pt x="77608" y="139207"/>
                  </a:lnTo>
                  <a:lnTo>
                    <a:pt x="99293" y="117399"/>
                  </a:lnTo>
                  <a:lnTo>
                    <a:pt x="99293" y="16317"/>
                  </a:lnTo>
                  <a:lnTo>
                    <a:pt x="99293" y="6138"/>
                  </a:lnTo>
                  <a:lnTo>
                    <a:pt x="99293" y="0"/>
                  </a:ln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478753" y="2798964"/>
            <a:ext cx="295687" cy="444857"/>
            <a:chOff x="245316" y="3323630"/>
            <a:chExt cx="99292" cy="139299"/>
          </a:xfrm>
          <a:noFill/>
        </p:grpSpPr>
        <p:sp>
          <p:nvSpPr>
            <p:cNvPr id="30" name="Полилиния: фигура 854">
              <a:extLst>
                <a:ext uri="{FF2B5EF4-FFF2-40B4-BE49-F238E27FC236}">
                  <a16:creationId xmlns="" xmlns:a16="http://schemas.microsoft.com/office/drawing/2014/main" id="{14ECA011-AC0F-4FFF-91C3-82F605E18B37}"/>
                </a:ext>
              </a:extLst>
            </p:cNvPr>
            <p:cNvSpPr/>
            <p:nvPr/>
          </p:nvSpPr>
          <p:spPr>
            <a:xfrm>
              <a:off x="322955" y="3441029"/>
              <a:ext cx="21653" cy="21807"/>
            </a:xfrm>
            <a:custGeom>
              <a:avLst/>
              <a:gdLst>
                <a:gd name="connsiteX0" fmla="*/ 21654 w 21653"/>
                <a:gd name="connsiteY0" fmla="*/ 0 h 21807"/>
                <a:gd name="connsiteX1" fmla="*/ 6138 w 21653"/>
                <a:gd name="connsiteY1" fmla="*/ 0 h 21807"/>
                <a:gd name="connsiteX2" fmla="*/ 0 w 21653"/>
                <a:gd name="connsiteY2" fmla="*/ 6138 h 21807"/>
                <a:gd name="connsiteX3" fmla="*/ 0 w 21653"/>
                <a:gd name="connsiteY3" fmla="*/ 21808 h 21807"/>
                <a:gd name="connsiteX4" fmla="*/ 21654 w 21653"/>
                <a:gd name="connsiteY4" fmla="*/ 0 h 21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53" h="21807">
                  <a:moveTo>
                    <a:pt x="21654" y="0"/>
                  </a:moveTo>
                  <a:lnTo>
                    <a:pt x="6138" y="0"/>
                  </a:lnTo>
                  <a:cubicBezTo>
                    <a:pt x="2776" y="0"/>
                    <a:pt x="0" y="2776"/>
                    <a:pt x="0" y="6138"/>
                  </a:cubicBezTo>
                  <a:lnTo>
                    <a:pt x="0" y="21808"/>
                  </a:lnTo>
                  <a:lnTo>
                    <a:pt x="21654" y="0"/>
                  </a:ln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855">
              <a:extLst>
                <a:ext uri="{FF2B5EF4-FFF2-40B4-BE49-F238E27FC236}">
                  <a16:creationId xmlns="" xmlns:a16="http://schemas.microsoft.com/office/drawing/2014/main" id="{CBD1E22B-2F32-4DE8-A682-7BFCB0AE499E}"/>
                </a:ext>
              </a:extLst>
            </p:cNvPr>
            <p:cNvSpPr/>
            <p:nvPr/>
          </p:nvSpPr>
          <p:spPr>
            <a:xfrm>
              <a:off x="272276" y="3338528"/>
              <a:ext cx="48242" cy="13140"/>
            </a:xfrm>
            <a:custGeom>
              <a:avLst/>
              <a:gdLst>
                <a:gd name="connsiteX0" fmla="*/ 41673 w 48242"/>
                <a:gd name="connsiteY0" fmla="*/ 13140 h 13140"/>
                <a:gd name="connsiteX1" fmla="*/ 6570 w 48242"/>
                <a:gd name="connsiteY1" fmla="*/ 13140 h 13140"/>
                <a:gd name="connsiteX2" fmla="*/ 0 w 48242"/>
                <a:gd name="connsiteY2" fmla="*/ 6570 h 13140"/>
                <a:gd name="connsiteX3" fmla="*/ 0 w 48242"/>
                <a:gd name="connsiteY3" fmla="*/ 6570 h 13140"/>
                <a:gd name="connsiteX4" fmla="*/ 6570 w 48242"/>
                <a:gd name="connsiteY4" fmla="*/ 0 h 13140"/>
                <a:gd name="connsiteX5" fmla="*/ 41673 w 48242"/>
                <a:gd name="connsiteY5" fmla="*/ 0 h 13140"/>
                <a:gd name="connsiteX6" fmla="*/ 48243 w 48242"/>
                <a:gd name="connsiteY6" fmla="*/ 6570 h 13140"/>
                <a:gd name="connsiteX7" fmla="*/ 48243 w 48242"/>
                <a:gd name="connsiteY7" fmla="*/ 6570 h 13140"/>
                <a:gd name="connsiteX8" fmla="*/ 41673 w 48242"/>
                <a:gd name="connsiteY8" fmla="*/ 13140 h 1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242" h="13140">
                  <a:moveTo>
                    <a:pt x="41673" y="13140"/>
                  </a:moveTo>
                  <a:lnTo>
                    <a:pt x="6570" y="13140"/>
                  </a:lnTo>
                  <a:cubicBezTo>
                    <a:pt x="2961" y="13140"/>
                    <a:pt x="0" y="10179"/>
                    <a:pt x="0" y="6570"/>
                  </a:cubicBezTo>
                  <a:lnTo>
                    <a:pt x="0" y="6570"/>
                  </a:lnTo>
                  <a:cubicBezTo>
                    <a:pt x="0" y="2961"/>
                    <a:pt x="2961" y="0"/>
                    <a:pt x="6570" y="0"/>
                  </a:cubicBezTo>
                  <a:lnTo>
                    <a:pt x="41673" y="0"/>
                  </a:lnTo>
                  <a:cubicBezTo>
                    <a:pt x="45282" y="0"/>
                    <a:pt x="48243" y="2961"/>
                    <a:pt x="48243" y="6570"/>
                  </a:cubicBezTo>
                  <a:lnTo>
                    <a:pt x="48243" y="6570"/>
                  </a:lnTo>
                  <a:cubicBezTo>
                    <a:pt x="48212" y="10179"/>
                    <a:pt x="45282" y="13140"/>
                    <a:pt x="41673" y="13140"/>
                  </a:cubicBezTo>
                  <a:close/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856">
              <a:extLst>
                <a:ext uri="{FF2B5EF4-FFF2-40B4-BE49-F238E27FC236}">
                  <a16:creationId xmlns="" xmlns:a16="http://schemas.microsoft.com/office/drawing/2014/main" id="{9BBF6C79-CB4C-4CA9-9FC6-C0551696598E}"/>
                </a:ext>
              </a:extLst>
            </p:cNvPr>
            <p:cNvSpPr/>
            <p:nvPr/>
          </p:nvSpPr>
          <p:spPr>
            <a:xfrm>
              <a:off x="257655" y="3367369"/>
              <a:ext cx="74400" cy="3084"/>
            </a:xfrm>
            <a:custGeom>
              <a:avLst/>
              <a:gdLst>
                <a:gd name="connsiteX0" fmla="*/ 0 w 74400"/>
                <a:gd name="connsiteY0" fmla="*/ 0 h 3084"/>
                <a:gd name="connsiteX1" fmla="*/ 74400 w 74400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00" h="3084">
                  <a:moveTo>
                    <a:pt x="0" y="0"/>
                  </a:moveTo>
                  <a:lnTo>
                    <a:pt x="74400" y="0"/>
                  </a:lnTo>
                </a:path>
              </a:pathLst>
            </a:custGeom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857">
              <a:extLst>
                <a:ext uri="{FF2B5EF4-FFF2-40B4-BE49-F238E27FC236}">
                  <a16:creationId xmlns="" xmlns:a16="http://schemas.microsoft.com/office/drawing/2014/main" id="{20670969-A3AB-4B64-816F-207856C00C89}"/>
                </a:ext>
              </a:extLst>
            </p:cNvPr>
            <p:cNvSpPr/>
            <p:nvPr/>
          </p:nvSpPr>
          <p:spPr>
            <a:xfrm>
              <a:off x="257655" y="3381867"/>
              <a:ext cx="74400" cy="3084"/>
            </a:xfrm>
            <a:custGeom>
              <a:avLst/>
              <a:gdLst>
                <a:gd name="connsiteX0" fmla="*/ 0 w 74400"/>
                <a:gd name="connsiteY0" fmla="*/ 0 h 3084"/>
                <a:gd name="connsiteX1" fmla="*/ 74400 w 74400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00" h="3084">
                  <a:moveTo>
                    <a:pt x="0" y="0"/>
                  </a:moveTo>
                  <a:lnTo>
                    <a:pt x="74400" y="0"/>
                  </a:lnTo>
                </a:path>
              </a:pathLst>
            </a:custGeom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858">
              <a:extLst>
                <a:ext uri="{FF2B5EF4-FFF2-40B4-BE49-F238E27FC236}">
                  <a16:creationId xmlns="" xmlns:a16="http://schemas.microsoft.com/office/drawing/2014/main" id="{24176FEE-0DB8-435E-B545-3F11A94650AF}"/>
                </a:ext>
              </a:extLst>
            </p:cNvPr>
            <p:cNvSpPr/>
            <p:nvPr/>
          </p:nvSpPr>
          <p:spPr>
            <a:xfrm>
              <a:off x="257655" y="3396333"/>
              <a:ext cx="74400" cy="3084"/>
            </a:xfrm>
            <a:custGeom>
              <a:avLst/>
              <a:gdLst>
                <a:gd name="connsiteX0" fmla="*/ 0 w 74400"/>
                <a:gd name="connsiteY0" fmla="*/ 0 h 3084"/>
                <a:gd name="connsiteX1" fmla="*/ 74400 w 74400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400" h="3084">
                  <a:moveTo>
                    <a:pt x="0" y="0"/>
                  </a:moveTo>
                  <a:lnTo>
                    <a:pt x="74400" y="0"/>
                  </a:lnTo>
                </a:path>
              </a:pathLst>
            </a:custGeom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859">
              <a:extLst>
                <a:ext uri="{FF2B5EF4-FFF2-40B4-BE49-F238E27FC236}">
                  <a16:creationId xmlns="" xmlns:a16="http://schemas.microsoft.com/office/drawing/2014/main" id="{D634792F-1431-4D4B-AEBE-172936385B3B}"/>
                </a:ext>
              </a:extLst>
            </p:cNvPr>
            <p:cNvSpPr/>
            <p:nvPr/>
          </p:nvSpPr>
          <p:spPr>
            <a:xfrm>
              <a:off x="259567" y="3417895"/>
              <a:ext cx="28748" cy="28748"/>
            </a:xfrm>
            <a:custGeom>
              <a:avLst/>
              <a:gdLst>
                <a:gd name="connsiteX0" fmla="*/ 28748 w 28748"/>
                <a:gd name="connsiteY0" fmla="*/ 14374 h 28748"/>
                <a:gd name="connsiteX1" fmla="*/ 14374 w 28748"/>
                <a:gd name="connsiteY1" fmla="*/ 28748 h 28748"/>
                <a:gd name="connsiteX2" fmla="*/ 0 w 28748"/>
                <a:gd name="connsiteY2" fmla="*/ 14374 h 28748"/>
                <a:gd name="connsiteX3" fmla="*/ 14374 w 28748"/>
                <a:gd name="connsiteY3" fmla="*/ 0 h 28748"/>
                <a:gd name="connsiteX4" fmla="*/ 28748 w 28748"/>
                <a:gd name="connsiteY4" fmla="*/ 14374 h 28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48" h="28748">
                  <a:moveTo>
                    <a:pt x="28748" y="14374"/>
                  </a:moveTo>
                  <a:cubicBezTo>
                    <a:pt x="28748" y="22313"/>
                    <a:pt x="22313" y="28748"/>
                    <a:pt x="14374" y="28748"/>
                  </a:cubicBezTo>
                  <a:cubicBezTo>
                    <a:pt x="6436" y="28748"/>
                    <a:pt x="0" y="22313"/>
                    <a:pt x="0" y="14374"/>
                  </a:cubicBezTo>
                  <a:cubicBezTo>
                    <a:pt x="0" y="6435"/>
                    <a:pt x="6435" y="0"/>
                    <a:pt x="14374" y="0"/>
                  </a:cubicBezTo>
                  <a:cubicBezTo>
                    <a:pt x="22313" y="0"/>
                    <a:pt x="28748" y="6436"/>
                    <a:pt x="28748" y="14374"/>
                  </a:cubicBezTo>
                  <a:close/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860">
              <a:extLst>
                <a:ext uri="{FF2B5EF4-FFF2-40B4-BE49-F238E27FC236}">
                  <a16:creationId xmlns="" xmlns:a16="http://schemas.microsoft.com/office/drawing/2014/main" id="{71E91DC6-773C-407B-A1A2-812F5EE01095}"/>
                </a:ext>
              </a:extLst>
            </p:cNvPr>
            <p:cNvSpPr/>
            <p:nvPr/>
          </p:nvSpPr>
          <p:spPr>
            <a:xfrm>
              <a:off x="265459" y="3423786"/>
              <a:ext cx="16965" cy="16965"/>
            </a:xfrm>
            <a:custGeom>
              <a:avLst/>
              <a:gdLst>
                <a:gd name="connsiteX0" fmla="*/ 16965 w 16965"/>
                <a:gd name="connsiteY0" fmla="*/ 8483 h 16965"/>
                <a:gd name="connsiteX1" fmla="*/ 8483 w 16965"/>
                <a:gd name="connsiteY1" fmla="*/ 16965 h 16965"/>
                <a:gd name="connsiteX2" fmla="*/ 0 w 16965"/>
                <a:gd name="connsiteY2" fmla="*/ 8483 h 16965"/>
                <a:gd name="connsiteX3" fmla="*/ 8483 w 16965"/>
                <a:gd name="connsiteY3" fmla="*/ 0 h 16965"/>
                <a:gd name="connsiteX4" fmla="*/ 16965 w 16965"/>
                <a:gd name="connsiteY4" fmla="*/ 8483 h 16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5" h="16965">
                  <a:moveTo>
                    <a:pt x="16965" y="8483"/>
                  </a:moveTo>
                  <a:cubicBezTo>
                    <a:pt x="16965" y="13167"/>
                    <a:pt x="13167" y="16965"/>
                    <a:pt x="8483" y="16965"/>
                  </a:cubicBezTo>
                  <a:cubicBezTo>
                    <a:pt x="3798" y="16965"/>
                    <a:pt x="0" y="13167"/>
                    <a:pt x="0" y="8483"/>
                  </a:cubicBezTo>
                  <a:cubicBezTo>
                    <a:pt x="0" y="3798"/>
                    <a:pt x="3798" y="0"/>
                    <a:pt x="8483" y="0"/>
                  </a:cubicBezTo>
                  <a:cubicBezTo>
                    <a:pt x="13167" y="0"/>
                    <a:pt x="16965" y="3798"/>
                    <a:pt x="16965" y="8483"/>
                  </a:cubicBezTo>
                  <a:close/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861">
              <a:extLst>
                <a:ext uri="{FF2B5EF4-FFF2-40B4-BE49-F238E27FC236}">
                  <a16:creationId xmlns="" xmlns:a16="http://schemas.microsoft.com/office/drawing/2014/main" id="{473DCA17-20B9-40F9-8CF6-4531BD532B9A}"/>
                </a:ext>
              </a:extLst>
            </p:cNvPr>
            <p:cNvSpPr/>
            <p:nvPr/>
          </p:nvSpPr>
          <p:spPr>
            <a:xfrm>
              <a:off x="245316" y="3323630"/>
              <a:ext cx="99292" cy="139299"/>
            </a:xfrm>
            <a:custGeom>
              <a:avLst/>
              <a:gdLst>
                <a:gd name="connsiteX0" fmla="*/ 93154 w 99292"/>
                <a:gd name="connsiteY0" fmla="*/ 0 h 139299"/>
                <a:gd name="connsiteX1" fmla="*/ 91705 w 99292"/>
                <a:gd name="connsiteY1" fmla="*/ 0 h 139299"/>
                <a:gd name="connsiteX2" fmla="*/ 7588 w 99292"/>
                <a:gd name="connsiteY2" fmla="*/ 0 h 139299"/>
                <a:gd name="connsiteX3" fmla="*/ 6138 w 99292"/>
                <a:gd name="connsiteY3" fmla="*/ 0 h 139299"/>
                <a:gd name="connsiteX4" fmla="*/ 0 w 99292"/>
                <a:gd name="connsiteY4" fmla="*/ 0 h 139299"/>
                <a:gd name="connsiteX5" fmla="*/ 0 w 99292"/>
                <a:gd name="connsiteY5" fmla="*/ 6138 h 139299"/>
                <a:gd name="connsiteX6" fmla="*/ 0 w 99292"/>
                <a:gd name="connsiteY6" fmla="*/ 16317 h 139299"/>
                <a:gd name="connsiteX7" fmla="*/ 0 w 99292"/>
                <a:gd name="connsiteY7" fmla="*/ 122982 h 139299"/>
                <a:gd name="connsiteX8" fmla="*/ 0 w 99292"/>
                <a:gd name="connsiteY8" fmla="*/ 122982 h 139299"/>
                <a:gd name="connsiteX9" fmla="*/ 0 w 99292"/>
                <a:gd name="connsiteY9" fmla="*/ 139300 h 139299"/>
                <a:gd name="connsiteX10" fmla="*/ 7588 w 99292"/>
                <a:gd name="connsiteY10" fmla="*/ 139300 h 139299"/>
                <a:gd name="connsiteX11" fmla="*/ 7588 w 99292"/>
                <a:gd name="connsiteY11" fmla="*/ 139207 h 139299"/>
                <a:gd name="connsiteX12" fmla="*/ 77608 w 99292"/>
                <a:gd name="connsiteY12" fmla="*/ 139207 h 139299"/>
                <a:gd name="connsiteX13" fmla="*/ 99293 w 99292"/>
                <a:gd name="connsiteY13" fmla="*/ 117399 h 139299"/>
                <a:gd name="connsiteX14" fmla="*/ 99293 w 99292"/>
                <a:gd name="connsiteY14" fmla="*/ 16317 h 139299"/>
                <a:gd name="connsiteX15" fmla="*/ 99293 w 99292"/>
                <a:gd name="connsiteY15" fmla="*/ 6138 h 139299"/>
                <a:gd name="connsiteX16" fmla="*/ 99293 w 99292"/>
                <a:gd name="connsiteY16" fmla="*/ 0 h 13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292" h="139299">
                  <a:moveTo>
                    <a:pt x="93154" y="0"/>
                  </a:moveTo>
                  <a:lnTo>
                    <a:pt x="91705" y="0"/>
                  </a:lnTo>
                  <a:lnTo>
                    <a:pt x="7588" y="0"/>
                  </a:lnTo>
                  <a:lnTo>
                    <a:pt x="6138" y="0"/>
                  </a:lnTo>
                  <a:lnTo>
                    <a:pt x="0" y="0"/>
                  </a:lnTo>
                  <a:lnTo>
                    <a:pt x="0" y="6138"/>
                  </a:lnTo>
                  <a:lnTo>
                    <a:pt x="0" y="16317"/>
                  </a:lnTo>
                  <a:lnTo>
                    <a:pt x="0" y="122982"/>
                  </a:lnTo>
                  <a:lnTo>
                    <a:pt x="0" y="122982"/>
                  </a:lnTo>
                  <a:lnTo>
                    <a:pt x="0" y="139300"/>
                  </a:lnTo>
                  <a:lnTo>
                    <a:pt x="7588" y="139300"/>
                  </a:lnTo>
                  <a:lnTo>
                    <a:pt x="7588" y="139207"/>
                  </a:lnTo>
                  <a:lnTo>
                    <a:pt x="77608" y="139207"/>
                  </a:lnTo>
                  <a:lnTo>
                    <a:pt x="99293" y="117399"/>
                  </a:lnTo>
                  <a:lnTo>
                    <a:pt x="99293" y="16317"/>
                  </a:lnTo>
                  <a:lnTo>
                    <a:pt x="99293" y="6138"/>
                  </a:lnTo>
                  <a:lnTo>
                    <a:pt x="99293" y="0"/>
                  </a:ln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8" name="Рисунок 4">
            <a:extLst>
              <a:ext uri="{FF2B5EF4-FFF2-40B4-BE49-F238E27FC236}">
                <a16:creationId xmlns="" xmlns:a16="http://schemas.microsoft.com/office/drawing/2014/main" id="{87C4D312-8FA7-428C-9D40-2BFABDACA64E}"/>
              </a:ext>
            </a:extLst>
          </p:cNvPr>
          <p:cNvGrpSpPr/>
          <p:nvPr/>
        </p:nvGrpSpPr>
        <p:grpSpPr>
          <a:xfrm>
            <a:off x="422288" y="5059828"/>
            <a:ext cx="407979" cy="510548"/>
            <a:chOff x="2685965" y="1713186"/>
            <a:chExt cx="119427" cy="161494"/>
          </a:xfrm>
        </p:grpSpPr>
        <p:grpSp>
          <p:nvGrpSpPr>
            <p:cNvPr id="39" name="Рисунок 4">
              <a:extLst>
                <a:ext uri="{FF2B5EF4-FFF2-40B4-BE49-F238E27FC236}">
                  <a16:creationId xmlns="" xmlns:a16="http://schemas.microsoft.com/office/drawing/2014/main" id="{87C4D312-8FA7-428C-9D40-2BFABDACA64E}"/>
                </a:ext>
              </a:extLst>
            </p:cNvPr>
            <p:cNvGrpSpPr/>
            <p:nvPr/>
          </p:nvGrpSpPr>
          <p:grpSpPr>
            <a:xfrm>
              <a:off x="2695560" y="1713186"/>
              <a:ext cx="99767" cy="142586"/>
              <a:chOff x="2695560" y="1713186"/>
              <a:chExt cx="99767" cy="142586"/>
            </a:xfrm>
            <a:noFill/>
          </p:grpSpPr>
          <p:sp>
            <p:nvSpPr>
              <p:cNvPr id="44" name="Полилиния: фигура 238">
                <a:extLst>
                  <a:ext uri="{FF2B5EF4-FFF2-40B4-BE49-F238E27FC236}">
                    <a16:creationId xmlns="" xmlns:a16="http://schemas.microsoft.com/office/drawing/2014/main" id="{786BA14F-1358-47E7-8692-4EDD7FD0510A}"/>
                  </a:ext>
                </a:extLst>
              </p:cNvPr>
              <p:cNvSpPr/>
              <p:nvPr/>
            </p:nvSpPr>
            <p:spPr>
              <a:xfrm>
                <a:off x="2737331" y="1791859"/>
                <a:ext cx="16695" cy="5876"/>
              </a:xfrm>
              <a:custGeom>
                <a:avLst/>
                <a:gdLst>
                  <a:gd name="connsiteX0" fmla="*/ 0 w 16695"/>
                  <a:gd name="connsiteY0" fmla="*/ 0 h 5876"/>
                  <a:gd name="connsiteX1" fmla="*/ 3906 w 16695"/>
                  <a:gd name="connsiteY1" fmla="*/ 5876 h 5876"/>
                  <a:gd name="connsiteX2" fmla="*/ 12548 w 16695"/>
                  <a:gd name="connsiteY2" fmla="*/ 5876 h 5876"/>
                  <a:gd name="connsiteX3" fmla="*/ 16696 w 16695"/>
                  <a:gd name="connsiteY3" fmla="*/ 0 h 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95" h="5876">
                    <a:moveTo>
                      <a:pt x="0" y="0"/>
                    </a:moveTo>
                    <a:lnTo>
                      <a:pt x="3906" y="5876"/>
                    </a:lnTo>
                    <a:lnTo>
                      <a:pt x="12548" y="5876"/>
                    </a:lnTo>
                    <a:lnTo>
                      <a:pt x="16696" y="0"/>
                    </a:lnTo>
                  </a:path>
                </a:pathLst>
              </a:custGeom>
              <a:noFill/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: фигура 239">
                <a:extLst>
                  <a:ext uri="{FF2B5EF4-FFF2-40B4-BE49-F238E27FC236}">
                    <a16:creationId xmlns="" xmlns:a16="http://schemas.microsoft.com/office/drawing/2014/main" id="{F6677D94-4193-47A3-8C10-49FB2EB4430C}"/>
                  </a:ext>
                </a:extLst>
              </p:cNvPr>
              <p:cNvSpPr/>
              <p:nvPr/>
            </p:nvSpPr>
            <p:spPr>
              <a:xfrm>
                <a:off x="2723010" y="1713186"/>
                <a:ext cx="43029" cy="57587"/>
              </a:xfrm>
              <a:custGeom>
                <a:avLst/>
                <a:gdLst>
                  <a:gd name="connsiteX0" fmla="*/ 41525 w 43029"/>
                  <a:gd name="connsiteY0" fmla="*/ 32147 h 57587"/>
                  <a:gd name="connsiteX1" fmla="*/ 39624 w 43029"/>
                  <a:gd name="connsiteY1" fmla="*/ 10093 h 57587"/>
                  <a:gd name="connsiteX2" fmla="*/ 22306 w 43029"/>
                  <a:gd name="connsiteY2" fmla="*/ 0 h 57587"/>
                  <a:gd name="connsiteX3" fmla="*/ 3294 w 43029"/>
                  <a:gd name="connsiteY3" fmla="*/ 10577 h 57587"/>
                  <a:gd name="connsiteX4" fmla="*/ 1497 w 43029"/>
                  <a:gd name="connsiteY4" fmla="*/ 32147 h 57587"/>
                  <a:gd name="connsiteX5" fmla="*/ 5437 w 43029"/>
                  <a:gd name="connsiteY5" fmla="*/ 43174 h 57587"/>
                  <a:gd name="connsiteX6" fmla="*/ 21926 w 43029"/>
                  <a:gd name="connsiteY6" fmla="*/ 57588 h 57587"/>
                  <a:gd name="connsiteX7" fmla="*/ 37653 w 43029"/>
                  <a:gd name="connsiteY7" fmla="*/ 43174 h 57587"/>
                  <a:gd name="connsiteX8" fmla="*/ 41525 w 43029"/>
                  <a:gd name="connsiteY8" fmla="*/ 32147 h 5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029" h="57587">
                    <a:moveTo>
                      <a:pt x="41525" y="32147"/>
                    </a:moveTo>
                    <a:cubicBezTo>
                      <a:pt x="41525" y="32147"/>
                      <a:pt x="44290" y="16281"/>
                      <a:pt x="39624" y="10093"/>
                    </a:cubicBezTo>
                    <a:cubicBezTo>
                      <a:pt x="39382" y="2869"/>
                      <a:pt x="29876" y="0"/>
                      <a:pt x="22306" y="0"/>
                    </a:cubicBezTo>
                    <a:cubicBezTo>
                      <a:pt x="14736" y="0"/>
                      <a:pt x="3778" y="2109"/>
                      <a:pt x="3294" y="10577"/>
                    </a:cubicBezTo>
                    <a:cubicBezTo>
                      <a:pt x="-1407" y="16799"/>
                      <a:pt x="1497" y="32147"/>
                      <a:pt x="1497" y="32147"/>
                    </a:cubicBezTo>
                    <a:cubicBezTo>
                      <a:pt x="-3446" y="36571"/>
                      <a:pt x="5437" y="43174"/>
                      <a:pt x="5437" y="43174"/>
                    </a:cubicBezTo>
                    <a:cubicBezTo>
                      <a:pt x="5437" y="43174"/>
                      <a:pt x="8998" y="57588"/>
                      <a:pt x="21926" y="57588"/>
                    </a:cubicBezTo>
                    <a:cubicBezTo>
                      <a:pt x="34853" y="57588"/>
                      <a:pt x="37653" y="43174"/>
                      <a:pt x="37653" y="43174"/>
                    </a:cubicBezTo>
                    <a:cubicBezTo>
                      <a:pt x="37653" y="43174"/>
                      <a:pt x="46468" y="36571"/>
                      <a:pt x="41525" y="32147"/>
                    </a:cubicBezTo>
                    <a:close/>
                  </a:path>
                </a:pathLst>
              </a:custGeom>
              <a:noFill/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: фигура 240">
                <a:extLst>
                  <a:ext uri="{FF2B5EF4-FFF2-40B4-BE49-F238E27FC236}">
                    <a16:creationId xmlns="" xmlns:a16="http://schemas.microsoft.com/office/drawing/2014/main" id="{388D799A-9B26-4C4E-9363-2240DAE5F264}"/>
                  </a:ext>
                </a:extLst>
              </p:cNvPr>
              <p:cNvSpPr/>
              <p:nvPr/>
            </p:nvSpPr>
            <p:spPr>
              <a:xfrm>
                <a:off x="2729623" y="1759678"/>
                <a:ext cx="345" cy="14587"/>
              </a:xfrm>
              <a:custGeom>
                <a:avLst/>
                <a:gdLst>
                  <a:gd name="connsiteX0" fmla="*/ 346 w 345"/>
                  <a:gd name="connsiteY0" fmla="*/ 14587 h 14587"/>
                  <a:gd name="connsiteX1" fmla="*/ 0 w 345"/>
                  <a:gd name="connsiteY1" fmla="*/ 0 h 1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5" h="14587">
                    <a:moveTo>
                      <a:pt x="346" y="14587"/>
                    </a:moveTo>
                    <a:lnTo>
                      <a:pt x="0" y="0"/>
                    </a:lnTo>
                  </a:path>
                </a:pathLst>
              </a:custGeom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: фигура 241">
                <a:extLst>
                  <a:ext uri="{FF2B5EF4-FFF2-40B4-BE49-F238E27FC236}">
                    <a16:creationId xmlns="" xmlns:a16="http://schemas.microsoft.com/office/drawing/2014/main" id="{688DE4B6-0432-46BD-A6C6-71D0AEE0892A}"/>
                  </a:ext>
                </a:extLst>
              </p:cNvPr>
              <p:cNvSpPr/>
              <p:nvPr/>
            </p:nvSpPr>
            <p:spPr>
              <a:xfrm>
                <a:off x="2759799" y="1759678"/>
                <a:ext cx="311" cy="14587"/>
              </a:xfrm>
              <a:custGeom>
                <a:avLst/>
                <a:gdLst>
                  <a:gd name="connsiteX0" fmla="*/ 0 w 311"/>
                  <a:gd name="connsiteY0" fmla="*/ 14587 h 14587"/>
                  <a:gd name="connsiteX1" fmla="*/ 311 w 311"/>
                  <a:gd name="connsiteY1" fmla="*/ 0 h 1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1" h="14587">
                    <a:moveTo>
                      <a:pt x="0" y="14587"/>
                    </a:moveTo>
                    <a:lnTo>
                      <a:pt x="311" y="0"/>
                    </a:lnTo>
                  </a:path>
                </a:pathLst>
              </a:custGeom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: фигура 242">
                <a:extLst>
                  <a:ext uri="{FF2B5EF4-FFF2-40B4-BE49-F238E27FC236}">
                    <a16:creationId xmlns="" xmlns:a16="http://schemas.microsoft.com/office/drawing/2014/main" id="{4F263FD7-F9C8-4DE2-8513-493D2E9C9B55}"/>
                  </a:ext>
                </a:extLst>
              </p:cNvPr>
              <p:cNvSpPr/>
              <p:nvPr/>
            </p:nvSpPr>
            <p:spPr>
              <a:xfrm>
                <a:off x="2793191" y="1787573"/>
                <a:ext cx="2137" cy="68165"/>
              </a:xfrm>
              <a:custGeom>
                <a:avLst/>
                <a:gdLst>
                  <a:gd name="connsiteX0" fmla="*/ 0 w 2137"/>
                  <a:gd name="connsiteY0" fmla="*/ 0 h 68165"/>
                  <a:gd name="connsiteX1" fmla="*/ 1244 w 2137"/>
                  <a:gd name="connsiteY1" fmla="*/ 68165 h 6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37" h="68165">
                    <a:moveTo>
                      <a:pt x="0" y="0"/>
                    </a:moveTo>
                    <a:cubicBezTo>
                      <a:pt x="2904" y="5012"/>
                      <a:pt x="2350" y="39026"/>
                      <a:pt x="1244" y="68165"/>
                    </a:cubicBezTo>
                  </a:path>
                </a:pathLst>
              </a:custGeom>
              <a:noFill/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243">
                <a:extLst>
                  <a:ext uri="{FF2B5EF4-FFF2-40B4-BE49-F238E27FC236}">
                    <a16:creationId xmlns="" xmlns:a16="http://schemas.microsoft.com/office/drawing/2014/main" id="{38204533-84B8-48F6-833E-AA37C4B2348D}"/>
                  </a:ext>
                </a:extLst>
              </p:cNvPr>
              <p:cNvSpPr/>
              <p:nvPr/>
            </p:nvSpPr>
            <p:spPr>
              <a:xfrm>
                <a:off x="2697718" y="1774265"/>
                <a:ext cx="95472" cy="13308"/>
              </a:xfrm>
              <a:custGeom>
                <a:avLst/>
                <a:gdLst>
                  <a:gd name="connsiteX0" fmla="*/ 0 w 95472"/>
                  <a:gd name="connsiteY0" fmla="*/ 13308 h 13308"/>
                  <a:gd name="connsiteX1" fmla="*/ 32251 w 95472"/>
                  <a:gd name="connsiteY1" fmla="*/ 0 h 13308"/>
                  <a:gd name="connsiteX2" fmla="*/ 47736 w 95472"/>
                  <a:gd name="connsiteY2" fmla="*/ 11096 h 13308"/>
                  <a:gd name="connsiteX3" fmla="*/ 62116 w 95472"/>
                  <a:gd name="connsiteY3" fmla="*/ 0 h 13308"/>
                  <a:gd name="connsiteX4" fmla="*/ 95473 w 95472"/>
                  <a:gd name="connsiteY4" fmla="*/ 13308 h 13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472" h="13308">
                    <a:moveTo>
                      <a:pt x="0" y="13308"/>
                    </a:moveTo>
                    <a:cubicBezTo>
                      <a:pt x="6948" y="3975"/>
                      <a:pt x="32251" y="0"/>
                      <a:pt x="32251" y="0"/>
                    </a:cubicBezTo>
                    <a:lnTo>
                      <a:pt x="47736" y="11096"/>
                    </a:lnTo>
                    <a:lnTo>
                      <a:pt x="62116" y="0"/>
                    </a:lnTo>
                    <a:cubicBezTo>
                      <a:pt x="62116" y="0"/>
                      <a:pt x="88559" y="3975"/>
                      <a:pt x="95473" y="13308"/>
                    </a:cubicBezTo>
                  </a:path>
                </a:pathLst>
              </a:custGeom>
              <a:noFill/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244">
                <a:extLst>
                  <a:ext uri="{FF2B5EF4-FFF2-40B4-BE49-F238E27FC236}">
                    <a16:creationId xmlns="" xmlns:a16="http://schemas.microsoft.com/office/drawing/2014/main" id="{D419EEE0-5AC8-40A3-AA5D-7C611B423600}"/>
                  </a:ext>
                </a:extLst>
              </p:cNvPr>
              <p:cNvSpPr/>
              <p:nvPr/>
            </p:nvSpPr>
            <p:spPr>
              <a:xfrm>
                <a:off x="2695560" y="1787608"/>
                <a:ext cx="2123" cy="68165"/>
              </a:xfrm>
              <a:custGeom>
                <a:avLst/>
                <a:gdLst>
                  <a:gd name="connsiteX0" fmla="*/ 879 w 2123"/>
                  <a:gd name="connsiteY0" fmla="*/ 68165 h 68165"/>
                  <a:gd name="connsiteX1" fmla="*/ 2123 w 2123"/>
                  <a:gd name="connsiteY1" fmla="*/ 0 h 68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123" h="68165">
                    <a:moveTo>
                      <a:pt x="879" y="68165"/>
                    </a:moveTo>
                    <a:cubicBezTo>
                      <a:pt x="-193" y="39026"/>
                      <a:pt x="-780" y="4978"/>
                      <a:pt x="2123" y="0"/>
                    </a:cubicBezTo>
                  </a:path>
                </a:pathLst>
              </a:custGeom>
              <a:noFill/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245">
                <a:extLst>
                  <a:ext uri="{FF2B5EF4-FFF2-40B4-BE49-F238E27FC236}">
                    <a16:creationId xmlns="" xmlns:a16="http://schemas.microsoft.com/office/drawing/2014/main" id="{F9BAFA3F-ED65-4B7D-A2FC-9D959649B7CA}"/>
                  </a:ext>
                </a:extLst>
              </p:cNvPr>
              <p:cNvSpPr/>
              <p:nvPr/>
            </p:nvSpPr>
            <p:spPr>
              <a:xfrm>
                <a:off x="2778984" y="1811839"/>
                <a:ext cx="172" cy="43934"/>
              </a:xfrm>
              <a:custGeom>
                <a:avLst/>
                <a:gdLst>
                  <a:gd name="connsiteX0" fmla="*/ 0 w 172"/>
                  <a:gd name="connsiteY0" fmla="*/ 43934 h 43934"/>
                  <a:gd name="connsiteX1" fmla="*/ 173 w 172"/>
                  <a:gd name="connsiteY1" fmla="*/ 0 h 43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2" h="43934">
                    <a:moveTo>
                      <a:pt x="0" y="43934"/>
                    </a:moveTo>
                    <a:lnTo>
                      <a:pt x="173" y="0"/>
                    </a:lnTo>
                  </a:path>
                </a:pathLst>
              </a:custGeom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: фигура 246">
                <a:extLst>
                  <a:ext uri="{FF2B5EF4-FFF2-40B4-BE49-F238E27FC236}">
                    <a16:creationId xmlns="" xmlns:a16="http://schemas.microsoft.com/office/drawing/2014/main" id="{91B4F277-8FDF-4B16-894F-2ABFE04D137C}"/>
                  </a:ext>
                </a:extLst>
              </p:cNvPr>
              <p:cNvSpPr/>
              <p:nvPr/>
            </p:nvSpPr>
            <p:spPr>
              <a:xfrm>
                <a:off x="2711752" y="1811839"/>
                <a:ext cx="3456" cy="43380"/>
              </a:xfrm>
              <a:custGeom>
                <a:avLst/>
                <a:gdLst>
                  <a:gd name="connsiteX0" fmla="*/ 0 w 3456"/>
                  <a:gd name="connsiteY0" fmla="*/ 0 h 43380"/>
                  <a:gd name="connsiteX1" fmla="*/ 0 w 3456"/>
                  <a:gd name="connsiteY1" fmla="*/ 43381 h 4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456" h="43380">
                    <a:moveTo>
                      <a:pt x="0" y="0"/>
                    </a:moveTo>
                    <a:lnTo>
                      <a:pt x="0" y="43381"/>
                    </a:lnTo>
                  </a:path>
                </a:pathLst>
              </a:custGeom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: фигура 247">
                <a:extLst>
                  <a:ext uri="{FF2B5EF4-FFF2-40B4-BE49-F238E27FC236}">
                    <a16:creationId xmlns="" xmlns:a16="http://schemas.microsoft.com/office/drawing/2014/main" id="{240BDB6D-D55D-4747-A185-2CFA5B5E5ECE}"/>
                  </a:ext>
                </a:extLst>
              </p:cNvPr>
              <p:cNvSpPr/>
              <p:nvPr/>
            </p:nvSpPr>
            <p:spPr>
              <a:xfrm>
                <a:off x="2719253" y="1776615"/>
                <a:ext cx="26201" cy="18078"/>
              </a:xfrm>
              <a:custGeom>
                <a:avLst/>
                <a:gdLst>
                  <a:gd name="connsiteX0" fmla="*/ 0 w 26201"/>
                  <a:gd name="connsiteY0" fmla="*/ 0 h 18078"/>
                  <a:gd name="connsiteX1" fmla="*/ 13896 w 26201"/>
                  <a:gd name="connsiteY1" fmla="*/ 18078 h 18078"/>
                  <a:gd name="connsiteX2" fmla="*/ 26201 w 26201"/>
                  <a:gd name="connsiteY2" fmla="*/ 8745 h 18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201" h="18078">
                    <a:moveTo>
                      <a:pt x="0" y="0"/>
                    </a:moveTo>
                    <a:lnTo>
                      <a:pt x="13896" y="18078"/>
                    </a:lnTo>
                    <a:lnTo>
                      <a:pt x="26201" y="8745"/>
                    </a:lnTo>
                  </a:path>
                </a:pathLst>
              </a:custGeom>
              <a:noFill/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: фигура 248">
                <a:extLst>
                  <a:ext uri="{FF2B5EF4-FFF2-40B4-BE49-F238E27FC236}">
                    <a16:creationId xmlns="" xmlns:a16="http://schemas.microsoft.com/office/drawing/2014/main" id="{781FBE04-D0D5-4BCE-BF79-5B05C62FB7AB}"/>
                  </a:ext>
                </a:extLst>
              </p:cNvPr>
              <p:cNvSpPr/>
              <p:nvPr/>
            </p:nvSpPr>
            <p:spPr>
              <a:xfrm>
                <a:off x="2745454" y="1777099"/>
                <a:ext cx="25924" cy="17594"/>
              </a:xfrm>
              <a:custGeom>
                <a:avLst/>
                <a:gdLst>
                  <a:gd name="connsiteX0" fmla="*/ 25925 w 25924"/>
                  <a:gd name="connsiteY0" fmla="*/ 0 h 17594"/>
                  <a:gd name="connsiteX1" fmla="*/ 12306 w 25924"/>
                  <a:gd name="connsiteY1" fmla="*/ 17594 h 17594"/>
                  <a:gd name="connsiteX2" fmla="*/ 0 w 25924"/>
                  <a:gd name="connsiteY2" fmla="*/ 8261 h 17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924" h="17594">
                    <a:moveTo>
                      <a:pt x="25925" y="0"/>
                    </a:moveTo>
                    <a:lnTo>
                      <a:pt x="12306" y="17594"/>
                    </a:lnTo>
                    <a:lnTo>
                      <a:pt x="0" y="8261"/>
                    </a:lnTo>
                  </a:path>
                </a:pathLst>
              </a:custGeom>
              <a:noFill/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: фигура 249">
                <a:extLst>
                  <a:ext uri="{FF2B5EF4-FFF2-40B4-BE49-F238E27FC236}">
                    <a16:creationId xmlns="" xmlns:a16="http://schemas.microsoft.com/office/drawing/2014/main" id="{6528A35B-4046-4689-8AB8-BB29F96761DE}"/>
                  </a:ext>
                </a:extLst>
              </p:cNvPr>
              <p:cNvSpPr/>
              <p:nvPr/>
            </p:nvSpPr>
            <p:spPr>
              <a:xfrm>
                <a:off x="2749879" y="1797736"/>
                <a:ext cx="5841" cy="57484"/>
              </a:xfrm>
              <a:custGeom>
                <a:avLst/>
                <a:gdLst>
                  <a:gd name="connsiteX0" fmla="*/ 5842 w 5841"/>
                  <a:gd name="connsiteY0" fmla="*/ 57484 h 57484"/>
                  <a:gd name="connsiteX1" fmla="*/ 0 w 5841"/>
                  <a:gd name="connsiteY1" fmla="*/ 0 h 57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841" h="57484">
                    <a:moveTo>
                      <a:pt x="5842" y="57484"/>
                    </a:moveTo>
                    <a:lnTo>
                      <a:pt x="0" y="0"/>
                    </a:lnTo>
                  </a:path>
                </a:pathLst>
              </a:custGeom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: фигура 250">
                <a:extLst>
                  <a:ext uri="{FF2B5EF4-FFF2-40B4-BE49-F238E27FC236}">
                    <a16:creationId xmlns="" xmlns:a16="http://schemas.microsoft.com/office/drawing/2014/main" id="{45C74819-CCE5-4AE5-897B-507E5C16A4A9}"/>
                  </a:ext>
                </a:extLst>
              </p:cNvPr>
              <p:cNvSpPr/>
              <p:nvPr/>
            </p:nvSpPr>
            <p:spPr>
              <a:xfrm>
                <a:off x="2736294" y="1797736"/>
                <a:ext cx="4943" cy="58037"/>
              </a:xfrm>
              <a:custGeom>
                <a:avLst/>
                <a:gdLst>
                  <a:gd name="connsiteX0" fmla="*/ 4943 w 4943"/>
                  <a:gd name="connsiteY0" fmla="*/ 0 h 58037"/>
                  <a:gd name="connsiteX1" fmla="*/ 0 w 4943"/>
                  <a:gd name="connsiteY1" fmla="*/ 58037 h 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943" h="58037">
                    <a:moveTo>
                      <a:pt x="4943" y="0"/>
                    </a:moveTo>
                    <a:lnTo>
                      <a:pt x="0" y="58037"/>
                    </a:lnTo>
                  </a:path>
                </a:pathLst>
              </a:custGeom>
              <a:ln w="2589" cap="rnd">
                <a:solidFill>
                  <a:srgbClr val="184376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40" name="Рисунок 4">
              <a:extLst>
                <a:ext uri="{FF2B5EF4-FFF2-40B4-BE49-F238E27FC236}">
                  <a16:creationId xmlns="" xmlns:a16="http://schemas.microsoft.com/office/drawing/2014/main" id="{87C4D312-8FA7-428C-9D40-2BFABDACA64E}"/>
                </a:ext>
              </a:extLst>
            </p:cNvPr>
            <p:cNvGrpSpPr/>
            <p:nvPr/>
          </p:nvGrpSpPr>
          <p:grpSpPr>
            <a:xfrm>
              <a:off x="2685965" y="1795973"/>
              <a:ext cx="119427" cy="78708"/>
              <a:chOff x="2685965" y="1795973"/>
              <a:chExt cx="119427" cy="78708"/>
            </a:xfrm>
            <a:solidFill>
              <a:srgbClr val="FFFFFF"/>
            </a:solidFill>
          </p:grpSpPr>
          <p:sp>
            <p:nvSpPr>
              <p:cNvPr id="41" name="Полилиния: фигура 252">
                <a:extLst>
                  <a:ext uri="{FF2B5EF4-FFF2-40B4-BE49-F238E27FC236}">
                    <a16:creationId xmlns="" xmlns:a16="http://schemas.microsoft.com/office/drawing/2014/main" id="{E93BA3E8-F604-490D-8477-3E58836774C8}"/>
                  </a:ext>
                </a:extLst>
              </p:cNvPr>
              <p:cNvSpPr/>
              <p:nvPr/>
            </p:nvSpPr>
            <p:spPr>
              <a:xfrm>
                <a:off x="2753785" y="1795973"/>
                <a:ext cx="51607" cy="77325"/>
              </a:xfrm>
              <a:custGeom>
                <a:avLst/>
                <a:gdLst>
                  <a:gd name="connsiteX0" fmla="*/ 0 w 51607"/>
                  <a:gd name="connsiteY0" fmla="*/ 77325 h 77325"/>
                  <a:gd name="connsiteX1" fmla="*/ 51608 w 51607"/>
                  <a:gd name="connsiteY1" fmla="*/ 62289 h 77325"/>
                  <a:gd name="connsiteX2" fmla="*/ 51608 w 51607"/>
                  <a:gd name="connsiteY2" fmla="*/ 0 h 77325"/>
                  <a:gd name="connsiteX3" fmla="*/ 138 w 51607"/>
                  <a:gd name="connsiteY3" fmla="*/ 15209 h 7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7" h="77325">
                    <a:moveTo>
                      <a:pt x="0" y="77325"/>
                    </a:moveTo>
                    <a:lnTo>
                      <a:pt x="51608" y="62289"/>
                    </a:lnTo>
                    <a:lnTo>
                      <a:pt x="51608" y="0"/>
                    </a:lnTo>
                    <a:lnTo>
                      <a:pt x="138" y="15209"/>
                    </a:lnTo>
                  </a:path>
                </a:pathLst>
              </a:custGeom>
              <a:solidFill>
                <a:srgbClr val="FFFFFF"/>
              </a:solidFill>
              <a:ln w="2589" cap="rnd">
                <a:solidFill>
                  <a:srgbClr val="0A71B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: фигура 253">
                <a:extLst>
                  <a:ext uri="{FF2B5EF4-FFF2-40B4-BE49-F238E27FC236}">
                    <a16:creationId xmlns="" xmlns:a16="http://schemas.microsoft.com/office/drawing/2014/main" id="{9C3FE65F-D190-4842-B68A-BB33844A97AA}"/>
                  </a:ext>
                </a:extLst>
              </p:cNvPr>
              <p:cNvSpPr/>
              <p:nvPr/>
            </p:nvSpPr>
            <p:spPr>
              <a:xfrm>
                <a:off x="2685965" y="1795973"/>
                <a:ext cx="51607" cy="77325"/>
              </a:xfrm>
              <a:custGeom>
                <a:avLst/>
                <a:gdLst>
                  <a:gd name="connsiteX0" fmla="*/ 51608 w 51607"/>
                  <a:gd name="connsiteY0" fmla="*/ 77325 h 77325"/>
                  <a:gd name="connsiteX1" fmla="*/ 0 w 51607"/>
                  <a:gd name="connsiteY1" fmla="*/ 62289 h 77325"/>
                  <a:gd name="connsiteX2" fmla="*/ 0 w 51607"/>
                  <a:gd name="connsiteY2" fmla="*/ 0 h 77325"/>
                  <a:gd name="connsiteX3" fmla="*/ 51470 w 51607"/>
                  <a:gd name="connsiteY3" fmla="*/ 15209 h 77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07" h="77325">
                    <a:moveTo>
                      <a:pt x="51608" y="77325"/>
                    </a:moveTo>
                    <a:lnTo>
                      <a:pt x="0" y="62289"/>
                    </a:lnTo>
                    <a:lnTo>
                      <a:pt x="0" y="0"/>
                    </a:lnTo>
                    <a:lnTo>
                      <a:pt x="51470" y="15209"/>
                    </a:lnTo>
                  </a:path>
                </a:pathLst>
              </a:custGeom>
              <a:solidFill>
                <a:srgbClr val="FFFFFF"/>
              </a:solidFill>
              <a:ln w="2589" cap="rnd">
                <a:solidFill>
                  <a:srgbClr val="0A71B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: фигура 254">
                <a:extLst>
                  <a:ext uri="{FF2B5EF4-FFF2-40B4-BE49-F238E27FC236}">
                    <a16:creationId xmlns="" xmlns:a16="http://schemas.microsoft.com/office/drawing/2014/main" id="{0821BAC2-FD81-4AED-8134-2CD0D4B5CFC3}"/>
                  </a:ext>
                </a:extLst>
              </p:cNvPr>
              <p:cNvSpPr/>
              <p:nvPr/>
            </p:nvSpPr>
            <p:spPr>
              <a:xfrm>
                <a:off x="2737608" y="1809557"/>
                <a:ext cx="16695" cy="65123"/>
              </a:xfrm>
              <a:custGeom>
                <a:avLst/>
                <a:gdLst>
                  <a:gd name="connsiteX0" fmla="*/ 13757 w 16695"/>
                  <a:gd name="connsiteY0" fmla="*/ 65123 h 65123"/>
                  <a:gd name="connsiteX1" fmla="*/ 2938 w 16695"/>
                  <a:gd name="connsiteY1" fmla="*/ 65123 h 65123"/>
                  <a:gd name="connsiteX2" fmla="*/ 0 w 16695"/>
                  <a:gd name="connsiteY2" fmla="*/ 62185 h 65123"/>
                  <a:gd name="connsiteX3" fmla="*/ 0 w 16695"/>
                  <a:gd name="connsiteY3" fmla="*/ 2938 h 65123"/>
                  <a:gd name="connsiteX4" fmla="*/ 2938 w 16695"/>
                  <a:gd name="connsiteY4" fmla="*/ 0 h 65123"/>
                  <a:gd name="connsiteX5" fmla="*/ 13757 w 16695"/>
                  <a:gd name="connsiteY5" fmla="*/ 0 h 65123"/>
                  <a:gd name="connsiteX6" fmla="*/ 16696 w 16695"/>
                  <a:gd name="connsiteY6" fmla="*/ 2938 h 65123"/>
                  <a:gd name="connsiteX7" fmla="*/ 16696 w 16695"/>
                  <a:gd name="connsiteY7" fmla="*/ 62185 h 65123"/>
                  <a:gd name="connsiteX8" fmla="*/ 13757 w 16695"/>
                  <a:gd name="connsiteY8" fmla="*/ 65123 h 6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95" h="65123">
                    <a:moveTo>
                      <a:pt x="13757" y="65123"/>
                    </a:moveTo>
                    <a:lnTo>
                      <a:pt x="2938" y="65123"/>
                    </a:lnTo>
                    <a:cubicBezTo>
                      <a:pt x="1314" y="65123"/>
                      <a:pt x="0" y="63810"/>
                      <a:pt x="0" y="62185"/>
                    </a:cubicBezTo>
                    <a:lnTo>
                      <a:pt x="0" y="2938"/>
                    </a:lnTo>
                    <a:cubicBezTo>
                      <a:pt x="0" y="1314"/>
                      <a:pt x="1314" y="0"/>
                      <a:pt x="2938" y="0"/>
                    </a:cubicBezTo>
                    <a:lnTo>
                      <a:pt x="13757" y="0"/>
                    </a:lnTo>
                    <a:cubicBezTo>
                      <a:pt x="15382" y="0"/>
                      <a:pt x="16696" y="1314"/>
                      <a:pt x="16696" y="2938"/>
                    </a:cubicBezTo>
                    <a:lnTo>
                      <a:pt x="16696" y="62185"/>
                    </a:lnTo>
                    <a:cubicBezTo>
                      <a:pt x="16696" y="63810"/>
                      <a:pt x="15382" y="65123"/>
                      <a:pt x="13757" y="651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89" cap="rnd">
                <a:solidFill>
                  <a:srgbClr val="0A71B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9974719"/>
              </p:ext>
            </p:extLst>
          </p:nvPr>
        </p:nvGraphicFramePr>
        <p:xfrm>
          <a:off x="10162981" y="6051648"/>
          <a:ext cx="19415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Объект упаковщика для оболочки" showAsIcon="1" r:id="rId3" imgW="1942200" imgH="685800" progId="Package">
                  <p:embed/>
                </p:oleObj>
              </mc:Choice>
              <mc:Fallback>
                <p:oleObj name="Объект упаковщика для оболочки" showAsIcon="1" r:id="rId3" imgW="19422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62981" y="6051648"/>
                        <a:ext cx="194151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538369" y="5902105"/>
            <a:ext cx="453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185005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025" y="89443"/>
            <a:ext cx="11796665" cy="75651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признаются российскими в рамках реализации ППрРФ от 03.12.2020 №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25" y="1199373"/>
            <a:ext cx="12192000" cy="5988867"/>
          </a:xfrm>
        </p:spPr>
        <p:txBody>
          <a:bodyPr>
            <a:normAutofit/>
          </a:bodyPr>
          <a:lstStyle/>
          <a:p>
            <a:pPr marL="0" indent="442913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Такими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товарами признаются товары, включенные в один из реестров, упомянутых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 от 03.12.2020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2013.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относятся:</a:t>
            </a:r>
          </a:p>
          <a:p>
            <a:pPr marL="0" indent="442913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реестр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промышленной продукции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https://gisp.gov.ru/pp719v2/pub/prod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единый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российской радиоэлектронной продукции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https://gisp.gov.ru/rep/marketplace/#/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products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евразийский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промышленных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://erpt.eecommission.org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442913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реестр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продукции, произведенной на территории Российской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Федерации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реестр промышленной продукции, произведенной на территориях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отдельных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Донецкой и Луганской областей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https://gisp.gov.ru/pp719v2/pub/otherprod/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99023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600968" y="2509586"/>
            <a:ext cx="343248" cy="472505"/>
            <a:chOff x="1035988" y="3020415"/>
            <a:chExt cx="91180" cy="139207"/>
          </a:xfrm>
          <a:noFill/>
        </p:grpSpPr>
        <p:sp>
          <p:nvSpPr>
            <p:cNvPr id="10" name="Полилиния: фигура 844">
              <a:extLst>
                <a:ext uri="{FF2B5EF4-FFF2-40B4-BE49-F238E27FC236}">
                  <a16:creationId xmlns="" xmlns:a16="http://schemas.microsoft.com/office/drawing/2014/main" id="{CB25A969-B8B0-4BEF-AF74-2C0A782B6BCA}"/>
                </a:ext>
              </a:extLst>
            </p:cNvPr>
            <p:cNvSpPr/>
            <p:nvPr/>
          </p:nvSpPr>
          <p:spPr>
            <a:xfrm>
              <a:off x="1035988" y="3036794"/>
              <a:ext cx="91180" cy="122828"/>
            </a:xfrm>
            <a:custGeom>
              <a:avLst/>
              <a:gdLst>
                <a:gd name="connsiteX0" fmla="*/ 66288 w 91180"/>
                <a:gd name="connsiteY0" fmla="*/ 0 h 122828"/>
                <a:gd name="connsiteX1" fmla="*/ 83716 w 91180"/>
                <a:gd name="connsiteY1" fmla="*/ 0 h 122828"/>
                <a:gd name="connsiteX2" fmla="*/ 91180 w 91180"/>
                <a:gd name="connsiteY2" fmla="*/ 7465 h 122828"/>
                <a:gd name="connsiteX3" fmla="*/ 91180 w 91180"/>
                <a:gd name="connsiteY3" fmla="*/ 115363 h 122828"/>
                <a:gd name="connsiteX4" fmla="*/ 83716 w 91180"/>
                <a:gd name="connsiteY4" fmla="*/ 122828 h 122828"/>
                <a:gd name="connsiteX5" fmla="*/ 7465 w 91180"/>
                <a:gd name="connsiteY5" fmla="*/ 122828 h 122828"/>
                <a:gd name="connsiteX6" fmla="*/ 0 w 91180"/>
                <a:gd name="connsiteY6" fmla="*/ 115363 h 122828"/>
                <a:gd name="connsiteX7" fmla="*/ 0 w 91180"/>
                <a:gd name="connsiteY7" fmla="*/ 7465 h 122828"/>
                <a:gd name="connsiteX8" fmla="*/ 7465 w 91180"/>
                <a:gd name="connsiteY8" fmla="*/ 0 h 122828"/>
                <a:gd name="connsiteX9" fmla="*/ 27114 w 91180"/>
                <a:gd name="connsiteY9" fmla="*/ 0 h 1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80" h="122828">
                  <a:moveTo>
                    <a:pt x="66288" y="0"/>
                  </a:moveTo>
                  <a:lnTo>
                    <a:pt x="83716" y="0"/>
                  </a:lnTo>
                  <a:cubicBezTo>
                    <a:pt x="87818" y="0"/>
                    <a:pt x="91180" y="3362"/>
                    <a:pt x="91180" y="7465"/>
                  </a:cubicBezTo>
                  <a:lnTo>
                    <a:pt x="91180" y="115363"/>
                  </a:lnTo>
                  <a:cubicBezTo>
                    <a:pt x="91180" y="119466"/>
                    <a:pt x="87818" y="122828"/>
                    <a:pt x="83716" y="122828"/>
                  </a:cubicBezTo>
                  <a:lnTo>
                    <a:pt x="7465" y="122828"/>
                  </a:lnTo>
                  <a:cubicBezTo>
                    <a:pt x="3362" y="122828"/>
                    <a:pt x="0" y="119466"/>
                    <a:pt x="0" y="115363"/>
                  </a:cubicBezTo>
                  <a:lnTo>
                    <a:pt x="0" y="7465"/>
                  </a:lnTo>
                  <a:cubicBezTo>
                    <a:pt x="0" y="3362"/>
                    <a:pt x="3362" y="0"/>
                    <a:pt x="7465" y="0"/>
                  </a:cubicBezTo>
                  <a:lnTo>
                    <a:pt x="27114" y="0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845">
              <a:extLst>
                <a:ext uri="{FF2B5EF4-FFF2-40B4-BE49-F238E27FC236}">
                  <a16:creationId xmlns="" xmlns:a16="http://schemas.microsoft.com/office/drawing/2014/main" id="{620BA15F-978F-4C09-92CF-EDBED2CFB335}"/>
                </a:ext>
              </a:extLst>
            </p:cNvPr>
            <p:cNvSpPr/>
            <p:nvPr/>
          </p:nvSpPr>
          <p:spPr>
            <a:xfrm>
              <a:off x="1045488" y="3046264"/>
              <a:ext cx="72611" cy="100711"/>
            </a:xfrm>
            <a:custGeom>
              <a:avLst/>
              <a:gdLst>
                <a:gd name="connsiteX0" fmla="*/ 56602 w 72611"/>
                <a:gd name="connsiteY0" fmla="*/ 0 h 100711"/>
                <a:gd name="connsiteX1" fmla="*/ 72611 w 72611"/>
                <a:gd name="connsiteY1" fmla="*/ 0 h 100711"/>
                <a:gd name="connsiteX2" fmla="*/ 72611 w 72611"/>
                <a:gd name="connsiteY2" fmla="*/ 100712 h 100711"/>
                <a:gd name="connsiteX3" fmla="*/ 0 w 72611"/>
                <a:gd name="connsiteY3" fmla="*/ 100712 h 100711"/>
                <a:gd name="connsiteX4" fmla="*/ 0 w 72611"/>
                <a:gd name="connsiteY4" fmla="*/ 0 h 100711"/>
                <a:gd name="connsiteX5" fmla="*/ 17767 w 72611"/>
                <a:gd name="connsiteY5" fmla="*/ 0 h 10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1" h="100711">
                  <a:moveTo>
                    <a:pt x="56602" y="0"/>
                  </a:moveTo>
                  <a:lnTo>
                    <a:pt x="72611" y="0"/>
                  </a:lnTo>
                  <a:lnTo>
                    <a:pt x="72611" y="100712"/>
                  </a:lnTo>
                  <a:lnTo>
                    <a:pt x="0" y="100712"/>
                  </a:lnTo>
                  <a:lnTo>
                    <a:pt x="0" y="0"/>
                  </a:lnTo>
                  <a:lnTo>
                    <a:pt x="17767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846">
              <a:extLst>
                <a:ext uri="{FF2B5EF4-FFF2-40B4-BE49-F238E27FC236}">
                  <a16:creationId xmlns="" xmlns:a16="http://schemas.microsoft.com/office/drawing/2014/main" id="{8CA5B8ED-E42F-4DD9-98B2-0EB685442AC4}"/>
                </a:ext>
              </a:extLst>
            </p:cNvPr>
            <p:cNvSpPr/>
            <p:nvPr/>
          </p:nvSpPr>
          <p:spPr>
            <a:xfrm>
              <a:off x="1061806" y="3020415"/>
              <a:ext cx="41703" cy="30136"/>
            </a:xfrm>
            <a:custGeom>
              <a:avLst/>
              <a:gdLst>
                <a:gd name="connsiteX0" fmla="*/ 32511 w 41703"/>
                <a:gd name="connsiteY0" fmla="*/ 11752 h 30136"/>
                <a:gd name="connsiteX1" fmla="*/ 30352 w 41703"/>
                <a:gd name="connsiteY1" fmla="*/ 11752 h 30136"/>
                <a:gd name="connsiteX2" fmla="*/ 30352 w 41703"/>
                <a:gd name="connsiteY2" fmla="*/ 9501 h 30136"/>
                <a:gd name="connsiteX3" fmla="*/ 20852 w 41703"/>
                <a:gd name="connsiteY3" fmla="*/ 0 h 30136"/>
                <a:gd name="connsiteX4" fmla="*/ 11351 w 41703"/>
                <a:gd name="connsiteY4" fmla="*/ 9501 h 30136"/>
                <a:gd name="connsiteX5" fmla="*/ 11351 w 41703"/>
                <a:gd name="connsiteY5" fmla="*/ 11752 h 30136"/>
                <a:gd name="connsiteX6" fmla="*/ 9192 w 41703"/>
                <a:gd name="connsiteY6" fmla="*/ 11752 h 30136"/>
                <a:gd name="connsiteX7" fmla="*/ 0 w 41703"/>
                <a:gd name="connsiteY7" fmla="*/ 20944 h 30136"/>
                <a:gd name="connsiteX8" fmla="*/ 9192 w 41703"/>
                <a:gd name="connsiteY8" fmla="*/ 30136 h 30136"/>
                <a:gd name="connsiteX9" fmla="*/ 32511 w 41703"/>
                <a:gd name="connsiteY9" fmla="*/ 30136 h 30136"/>
                <a:gd name="connsiteX10" fmla="*/ 41704 w 41703"/>
                <a:gd name="connsiteY10" fmla="*/ 20944 h 30136"/>
                <a:gd name="connsiteX11" fmla="*/ 32511 w 41703"/>
                <a:gd name="connsiteY11" fmla="*/ 11752 h 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703" h="30136">
                  <a:moveTo>
                    <a:pt x="32511" y="11752"/>
                  </a:moveTo>
                  <a:lnTo>
                    <a:pt x="30352" y="11752"/>
                  </a:lnTo>
                  <a:lnTo>
                    <a:pt x="30352" y="9501"/>
                  </a:lnTo>
                  <a:cubicBezTo>
                    <a:pt x="30352" y="4288"/>
                    <a:pt x="26096" y="0"/>
                    <a:pt x="20852" y="0"/>
                  </a:cubicBezTo>
                  <a:cubicBezTo>
                    <a:pt x="15639" y="0"/>
                    <a:pt x="11351" y="4257"/>
                    <a:pt x="11351" y="9501"/>
                  </a:cubicBezTo>
                  <a:lnTo>
                    <a:pt x="11351" y="11752"/>
                  </a:lnTo>
                  <a:lnTo>
                    <a:pt x="9192" y="11752"/>
                  </a:lnTo>
                  <a:cubicBezTo>
                    <a:pt x="4133" y="11752"/>
                    <a:pt x="0" y="15886"/>
                    <a:pt x="0" y="20944"/>
                  </a:cubicBezTo>
                  <a:cubicBezTo>
                    <a:pt x="0" y="26003"/>
                    <a:pt x="4133" y="30136"/>
                    <a:pt x="9192" y="30136"/>
                  </a:cubicBezTo>
                  <a:lnTo>
                    <a:pt x="32511" y="30136"/>
                  </a:lnTo>
                  <a:cubicBezTo>
                    <a:pt x="37570" y="30136"/>
                    <a:pt x="41704" y="26003"/>
                    <a:pt x="41704" y="20944"/>
                  </a:cubicBezTo>
                  <a:cubicBezTo>
                    <a:pt x="41704" y="15886"/>
                    <a:pt x="37570" y="11752"/>
                    <a:pt x="32511" y="11752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847">
              <a:extLst>
                <a:ext uri="{FF2B5EF4-FFF2-40B4-BE49-F238E27FC236}">
                  <a16:creationId xmlns="" xmlns:a16="http://schemas.microsoft.com/office/drawing/2014/main" id="{875B7D87-E11E-408F-B50A-356443AA01E1}"/>
                </a:ext>
              </a:extLst>
            </p:cNvPr>
            <p:cNvSpPr/>
            <p:nvPr/>
          </p:nvSpPr>
          <p:spPr>
            <a:xfrm>
              <a:off x="1095027" y="306776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848">
              <a:extLst>
                <a:ext uri="{FF2B5EF4-FFF2-40B4-BE49-F238E27FC236}">
                  <a16:creationId xmlns="" xmlns:a16="http://schemas.microsoft.com/office/drawing/2014/main" id="{01A9FE1A-8D28-4EA5-B23A-4D8EF5001399}"/>
                </a:ext>
              </a:extLst>
            </p:cNvPr>
            <p:cNvSpPr/>
            <p:nvPr/>
          </p:nvSpPr>
          <p:spPr>
            <a:xfrm>
              <a:off x="1095027" y="3091484"/>
              <a:ext cx="12399" cy="12615"/>
            </a:xfrm>
            <a:custGeom>
              <a:avLst/>
              <a:gdLst>
                <a:gd name="connsiteX0" fmla="*/ 0 w 12399"/>
                <a:gd name="connsiteY0" fmla="*/ 5614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14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849">
              <a:extLst>
                <a:ext uri="{FF2B5EF4-FFF2-40B4-BE49-F238E27FC236}">
                  <a16:creationId xmlns="" xmlns:a16="http://schemas.microsoft.com/office/drawing/2014/main" id="{EDE0FCFB-DC73-419A-A75B-589B98359EE6}"/>
                </a:ext>
              </a:extLst>
            </p:cNvPr>
            <p:cNvSpPr/>
            <p:nvPr/>
          </p:nvSpPr>
          <p:spPr>
            <a:xfrm>
              <a:off x="1095027" y="311517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850">
              <a:extLst>
                <a:ext uri="{FF2B5EF4-FFF2-40B4-BE49-F238E27FC236}">
                  <a16:creationId xmlns="" xmlns:a16="http://schemas.microsoft.com/office/drawing/2014/main" id="{682DBAD5-65AE-4613-B9A0-5354BA8C1F55}"/>
                </a:ext>
              </a:extLst>
            </p:cNvPr>
            <p:cNvSpPr/>
            <p:nvPr/>
          </p:nvSpPr>
          <p:spPr>
            <a:xfrm>
              <a:off x="1056284" y="307633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851">
              <a:extLst>
                <a:ext uri="{FF2B5EF4-FFF2-40B4-BE49-F238E27FC236}">
                  <a16:creationId xmlns="" xmlns:a16="http://schemas.microsoft.com/office/drawing/2014/main" id="{E387ADA9-D39E-4E12-8F1E-7F5D81F25342}"/>
                </a:ext>
              </a:extLst>
            </p:cNvPr>
            <p:cNvSpPr/>
            <p:nvPr/>
          </p:nvSpPr>
          <p:spPr>
            <a:xfrm>
              <a:off x="1056284" y="3100028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852">
              <a:extLst>
                <a:ext uri="{FF2B5EF4-FFF2-40B4-BE49-F238E27FC236}">
                  <a16:creationId xmlns="" xmlns:a16="http://schemas.microsoft.com/office/drawing/2014/main" id="{8B3FCB2C-9DE6-4E89-A668-3F8FE7B5A3D8}"/>
                </a:ext>
              </a:extLst>
            </p:cNvPr>
            <p:cNvSpPr/>
            <p:nvPr/>
          </p:nvSpPr>
          <p:spPr>
            <a:xfrm>
              <a:off x="1056284" y="312374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1" name="Рисунок 4">
            <a:extLst>
              <a:ext uri="{FF2B5EF4-FFF2-40B4-BE49-F238E27FC236}">
                <a16:creationId xmlns="" xmlns:a16="http://schemas.microsoft.com/office/drawing/2014/main" id="{87C4D312-8FA7-428C-9D40-2BFABDACA64E}"/>
              </a:ext>
            </a:extLst>
          </p:cNvPr>
          <p:cNvGrpSpPr/>
          <p:nvPr/>
        </p:nvGrpSpPr>
        <p:grpSpPr>
          <a:xfrm>
            <a:off x="364256" y="1070697"/>
            <a:ext cx="496900" cy="512326"/>
            <a:chOff x="2676529" y="2369051"/>
            <a:chExt cx="138853" cy="151332"/>
          </a:xfrm>
        </p:grpSpPr>
        <p:sp>
          <p:nvSpPr>
            <p:cNvPr id="52" name="Полилиния: фигура 256">
              <a:extLst>
                <a:ext uri="{FF2B5EF4-FFF2-40B4-BE49-F238E27FC236}">
                  <a16:creationId xmlns="" xmlns:a16="http://schemas.microsoft.com/office/drawing/2014/main" id="{948CE48A-BF5B-4097-A53D-7B3C253AD0FF}"/>
                </a:ext>
              </a:extLst>
            </p:cNvPr>
            <p:cNvSpPr/>
            <p:nvPr/>
          </p:nvSpPr>
          <p:spPr>
            <a:xfrm>
              <a:off x="2738748" y="2447725"/>
              <a:ext cx="16695" cy="5876"/>
            </a:xfrm>
            <a:custGeom>
              <a:avLst/>
              <a:gdLst>
                <a:gd name="connsiteX0" fmla="*/ 0 w 16695"/>
                <a:gd name="connsiteY0" fmla="*/ 0 h 5876"/>
                <a:gd name="connsiteX1" fmla="*/ 3941 w 16695"/>
                <a:gd name="connsiteY1" fmla="*/ 5876 h 5876"/>
                <a:gd name="connsiteX2" fmla="*/ 12548 w 16695"/>
                <a:gd name="connsiteY2" fmla="*/ 5876 h 5876"/>
                <a:gd name="connsiteX3" fmla="*/ 16696 w 16695"/>
                <a:gd name="connsiteY3" fmla="*/ 0 h 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95" h="5876">
                  <a:moveTo>
                    <a:pt x="0" y="0"/>
                  </a:moveTo>
                  <a:lnTo>
                    <a:pt x="3941" y="5876"/>
                  </a:lnTo>
                  <a:lnTo>
                    <a:pt x="12548" y="5876"/>
                  </a:lnTo>
                  <a:lnTo>
                    <a:pt x="16696" y="0"/>
                  </a:lnTo>
                </a:path>
              </a:pathLst>
            </a:custGeom>
            <a:noFill/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257">
              <a:extLst>
                <a:ext uri="{FF2B5EF4-FFF2-40B4-BE49-F238E27FC236}">
                  <a16:creationId xmlns="" xmlns:a16="http://schemas.microsoft.com/office/drawing/2014/main" id="{7E1CDDAA-6049-4D6C-8E15-9597D75315B7}"/>
                </a:ext>
              </a:extLst>
            </p:cNvPr>
            <p:cNvSpPr/>
            <p:nvPr/>
          </p:nvSpPr>
          <p:spPr>
            <a:xfrm>
              <a:off x="2724462" y="2369051"/>
              <a:ext cx="43029" cy="57587"/>
            </a:xfrm>
            <a:custGeom>
              <a:avLst/>
              <a:gdLst>
                <a:gd name="connsiteX0" fmla="*/ 41525 w 43029"/>
                <a:gd name="connsiteY0" fmla="*/ 32147 h 57587"/>
                <a:gd name="connsiteX1" fmla="*/ 39624 w 43029"/>
                <a:gd name="connsiteY1" fmla="*/ 10094 h 57587"/>
                <a:gd name="connsiteX2" fmla="*/ 22306 w 43029"/>
                <a:gd name="connsiteY2" fmla="*/ 0 h 57587"/>
                <a:gd name="connsiteX3" fmla="*/ 3294 w 43029"/>
                <a:gd name="connsiteY3" fmla="*/ 10577 h 57587"/>
                <a:gd name="connsiteX4" fmla="*/ 1497 w 43029"/>
                <a:gd name="connsiteY4" fmla="*/ 32147 h 57587"/>
                <a:gd name="connsiteX5" fmla="*/ 5437 w 43029"/>
                <a:gd name="connsiteY5" fmla="*/ 43174 h 57587"/>
                <a:gd name="connsiteX6" fmla="*/ 21925 w 43029"/>
                <a:gd name="connsiteY6" fmla="*/ 57588 h 57587"/>
                <a:gd name="connsiteX7" fmla="*/ 37653 w 43029"/>
                <a:gd name="connsiteY7" fmla="*/ 43174 h 57587"/>
                <a:gd name="connsiteX8" fmla="*/ 41525 w 43029"/>
                <a:gd name="connsiteY8" fmla="*/ 32147 h 5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29" h="57587">
                  <a:moveTo>
                    <a:pt x="41525" y="32147"/>
                  </a:moveTo>
                  <a:cubicBezTo>
                    <a:pt x="41525" y="32147"/>
                    <a:pt x="44290" y="16281"/>
                    <a:pt x="39624" y="10094"/>
                  </a:cubicBezTo>
                  <a:cubicBezTo>
                    <a:pt x="39382" y="2869"/>
                    <a:pt x="29876" y="0"/>
                    <a:pt x="22306" y="0"/>
                  </a:cubicBezTo>
                  <a:cubicBezTo>
                    <a:pt x="14736" y="0"/>
                    <a:pt x="3778" y="2109"/>
                    <a:pt x="3294" y="10577"/>
                  </a:cubicBezTo>
                  <a:cubicBezTo>
                    <a:pt x="-1407" y="16799"/>
                    <a:pt x="1497" y="32147"/>
                    <a:pt x="1497" y="32147"/>
                  </a:cubicBezTo>
                  <a:cubicBezTo>
                    <a:pt x="-3446" y="36571"/>
                    <a:pt x="5437" y="43174"/>
                    <a:pt x="5437" y="43174"/>
                  </a:cubicBezTo>
                  <a:cubicBezTo>
                    <a:pt x="5437" y="43174"/>
                    <a:pt x="8998" y="57588"/>
                    <a:pt x="21925" y="57588"/>
                  </a:cubicBezTo>
                  <a:cubicBezTo>
                    <a:pt x="34853" y="57588"/>
                    <a:pt x="37653" y="43174"/>
                    <a:pt x="37653" y="43174"/>
                  </a:cubicBezTo>
                  <a:cubicBezTo>
                    <a:pt x="37653" y="43174"/>
                    <a:pt x="46468" y="36571"/>
                    <a:pt x="41525" y="32147"/>
                  </a:cubicBezTo>
                  <a:close/>
                </a:path>
              </a:pathLst>
            </a:custGeom>
            <a:noFill/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258">
              <a:extLst>
                <a:ext uri="{FF2B5EF4-FFF2-40B4-BE49-F238E27FC236}">
                  <a16:creationId xmlns="" xmlns:a16="http://schemas.microsoft.com/office/drawing/2014/main" id="{10F107CA-4805-42A5-B712-519271A671DC}"/>
                </a:ext>
              </a:extLst>
            </p:cNvPr>
            <p:cNvSpPr/>
            <p:nvPr/>
          </p:nvSpPr>
          <p:spPr>
            <a:xfrm>
              <a:off x="2731075" y="2415543"/>
              <a:ext cx="311" cy="14587"/>
            </a:xfrm>
            <a:custGeom>
              <a:avLst/>
              <a:gdLst>
                <a:gd name="connsiteX0" fmla="*/ 311 w 311"/>
                <a:gd name="connsiteY0" fmla="*/ 14587 h 14587"/>
                <a:gd name="connsiteX1" fmla="*/ 0 w 311"/>
                <a:gd name="connsiteY1" fmla="*/ 0 h 1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1" h="14587">
                  <a:moveTo>
                    <a:pt x="311" y="14587"/>
                  </a:moveTo>
                  <a:lnTo>
                    <a:pt x="0" y="0"/>
                  </a:lnTo>
                </a:path>
              </a:pathLst>
            </a:custGeom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259">
              <a:extLst>
                <a:ext uri="{FF2B5EF4-FFF2-40B4-BE49-F238E27FC236}">
                  <a16:creationId xmlns="" xmlns:a16="http://schemas.microsoft.com/office/drawing/2014/main" id="{0A6B94D3-8699-41C0-AD33-A717A2347066}"/>
                </a:ext>
              </a:extLst>
            </p:cNvPr>
            <p:cNvSpPr/>
            <p:nvPr/>
          </p:nvSpPr>
          <p:spPr>
            <a:xfrm>
              <a:off x="2761217" y="2415543"/>
              <a:ext cx="345" cy="14587"/>
            </a:xfrm>
            <a:custGeom>
              <a:avLst/>
              <a:gdLst>
                <a:gd name="connsiteX0" fmla="*/ 0 w 345"/>
                <a:gd name="connsiteY0" fmla="*/ 14587 h 14587"/>
                <a:gd name="connsiteX1" fmla="*/ 346 w 345"/>
                <a:gd name="connsiteY1" fmla="*/ 0 h 14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" h="14587">
                  <a:moveTo>
                    <a:pt x="0" y="14587"/>
                  </a:moveTo>
                  <a:lnTo>
                    <a:pt x="346" y="0"/>
                  </a:lnTo>
                </a:path>
              </a:pathLst>
            </a:custGeom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260">
              <a:extLst>
                <a:ext uri="{FF2B5EF4-FFF2-40B4-BE49-F238E27FC236}">
                  <a16:creationId xmlns="" xmlns:a16="http://schemas.microsoft.com/office/drawing/2014/main" id="{92B9BBE0-0B1B-47B8-8B44-88454D1F9283}"/>
                </a:ext>
              </a:extLst>
            </p:cNvPr>
            <p:cNvSpPr/>
            <p:nvPr/>
          </p:nvSpPr>
          <p:spPr>
            <a:xfrm>
              <a:off x="2699135" y="2430131"/>
              <a:ext cx="95472" cy="13308"/>
            </a:xfrm>
            <a:custGeom>
              <a:avLst/>
              <a:gdLst>
                <a:gd name="connsiteX0" fmla="*/ 0 w 95472"/>
                <a:gd name="connsiteY0" fmla="*/ 13308 h 13308"/>
                <a:gd name="connsiteX1" fmla="*/ 32251 w 95472"/>
                <a:gd name="connsiteY1" fmla="*/ 0 h 13308"/>
                <a:gd name="connsiteX2" fmla="*/ 47736 w 95472"/>
                <a:gd name="connsiteY2" fmla="*/ 11096 h 13308"/>
                <a:gd name="connsiteX3" fmla="*/ 62116 w 95472"/>
                <a:gd name="connsiteY3" fmla="*/ 0 h 13308"/>
                <a:gd name="connsiteX4" fmla="*/ 95473 w 95472"/>
                <a:gd name="connsiteY4" fmla="*/ 13308 h 1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472" h="13308">
                  <a:moveTo>
                    <a:pt x="0" y="13308"/>
                  </a:moveTo>
                  <a:cubicBezTo>
                    <a:pt x="6948" y="3975"/>
                    <a:pt x="32251" y="0"/>
                    <a:pt x="32251" y="0"/>
                  </a:cubicBezTo>
                  <a:lnTo>
                    <a:pt x="47736" y="11096"/>
                  </a:lnTo>
                  <a:lnTo>
                    <a:pt x="62116" y="0"/>
                  </a:lnTo>
                  <a:cubicBezTo>
                    <a:pt x="62116" y="0"/>
                    <a:pt x="88559" y="3975"/>
                    <a:pt x="95473" y="13308"/>
                  </a:cubicBezTo>
                </a:path>
              </a:pathLst>
            </a:custGeom>
            <a:noFill/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261">
              <a:extLst>
                <a:ext uri="{FF2B5EF4-FFF2-40B4-BE49-F238E27FC236}">
                  <a16:creationId xmlns="" xmlns:a16="http://schemas.microsoft.com/office/drawing/2014/main" id="{369764F9-03D1-4A0D-A6FC-258FF1ADC745}"/>
                </a:ext>
              </a:extLst>
            </p:cNvPr>
            <p:cNvSpPr/>
            <p:nvPr/>
          </p:nvSpPr>
          <p:spPr>
            <a:xfrm>
              <a:off x="2689564" y="2443439"/>
              <a:ext cx="18869" cy="66021"/>
            </a:xfrm>
            <a:custGeom>
              <a:avLst/>
              <a:gdLst>
                <a:gd name="connsiteX0" fmla="*/ 9571 w 18869"/>
                <a:gd name="connsiteY0" fmla="*/ 0 h 66021"/>
                <a:gd name="connsiteX1" fmla="*/ 65 w 18869"/>
                <a:gd name="connsiteY1" fmla="*/ 48877 h 66021"/>
                <a:gd name="connsiteX2" fmla="*/ 18869 w 18869"/>
                <a:gd name="connsiteY2" fmla="*/ 66022 h 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9" h="66021">
                  <a:moveTo>
                    <a:pt x="9571" y="0"/>
                  </a:moveTo>
                  <a:cubicBezTo>
                    <a:pt x="6564" y="5496"/>
                    <a:pt x="-765" y="21604"/>
                    <a:pt x="65" y="48877"/>
                  </a:cubicBezTo>
                  <a:cubicBezTo>
                    <a:pt x="65" y="48877"/>
                    <a:pt x="583" y="60077"/>
                    <a:pt x="18869" y="66022"/>
                  </a:cubicBezTo>
                </a:path>
              </a:pathLst>
            </a:custGeom>
            <a:noFill/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262">
              <a:extLst>
                <a:ext uri="{FF2B5EF4-FFF2-40B4-BE49-F238E27FC236}">
                  <a16:creationId xmlns="" xmlns:a16="http://schemas.microsoft.com/office/drawing/2014/main" id="{69783EDF-301F-475C-9579-42B594E006D8}"/>
                </a:ext>
              </a:extLst>
            </p:cNvPr>
            <p:cNvSpPr/>
            <p:nvPr/>
          </p:nvSpPr>
          <p:spPr>
            <a:xfrm>
              <a:off x="2785206" y="2443439"/>
              <a:ext cx="18869" cy="66021"/>
            </a:xfrm>
            <a:custGeom>
              <a:avLst/>
              <a:gdLst>
                <a:gd name="connsiteX0" fmla="*/ 9298 w 18869"/>
                <a:gd name="connsiteY0" fmla="*/ 0 h 66021"/>
                <a:gd name="connsiteX1" fmla="*/ 18804 w 18869"/>
                <a:gd name="connsiteY1" fmla="*/ 48877 h 66021"/>
                <a:gd name="connsiteX2" fmla="*/ 0 w 18869"/>
                <a:gd name="connsiteY2" fmla="*/ 66022 h 6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69" h="66021">
                  <a:moveTo>
                    <a:pt x="9298" y="0"/>
                  </a:moveTo>
                  <a:cubicBezTo>
                    <a:pt x="12306" y="5496"/>
                    <a:pt x="19634" y="21604"/>
                    <a:pt x="18804" y="48877"/>
                  </a:cubicBezTo>
                  <a:cubicBezTo>
                    <a:pt x="18804" y="48877"/>
                    <a:pt x="18286" y="60077"/>
                    <a:pt x="0" y="66022"/>
                  </a:cubicBezTo>
                </a:path>
              </a:pathLst>
            </a:custGeom>
            <a:noFill/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263">
              <a:extLst>
                <a:ext uri="{FF2B5EF4-FFF2-40B4-BE49-F238E27FC236}">
                  <a16:creationId xmlns="" xmlns:a16="http://schemas.microsoft.com/office/drawing/2014/main" id="{50D563B6-C7D4-4CA8-9EAB-E689AE92E35A}"/>
                </a:ext>
              </a:extLst>
            </p:cNvPr>
            <p:cNvSpPr/>
            <p:nvPr/>
          </p:nvSpPr>
          <p:spPr>
            <a:xfrm>
              <a:off x="2780401" y="2467704"/>
              <a:ext cx="172" cy="43899"/>
            </a:xfrm>
            <a:custGeom>
              <a:avLst/>
              <a:gdLst>
                <a:gd name="connsiteX0" fmla="*/ 0 w 172"/>
                <a:gd name="connsiteY0" fmla="*/ 43899 h 43899"/>
                <a:gd name="connsiteX1" fmla="*/ 173 w 172"/>
                <a:gd name="connsiteY1" fmla="*/ 0 h 4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2" h="43899">
                  <a:moveTo>
                    <a:pt x="0" y="43899"/>
                  </a:moveTo>
                  <a:lnTo>
                    <a:pt x="173" y="0"/>
                  </a:lnTo>
                </a:path>
              </a:pathLst>
            </a:custGeom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264">
              <a:extLst>
                <a:ext uri="{FF2B5EF4-FFF2-40B4-BE49-F238E27FC236}">
                  <a16:creationId xmlns="" xmlns:a16="http://schemas.microsoft.com/office/drawing/2014/main" id="{95C4768B-C229-4373-AC20-54E4AC49CA83}"/>
                </a:ext>
              </a:extLst>
            </p:cNvPr>
            <p:cNvSpPr/>
            <p:nvPr/>
          </p:nvSpPr>
          <p:spPr>
            <a:xfrm>
              <a:off x="2713169" y="2467704"/>
              <a:ext cx="3456" cy="43380"/>
            </a:xfrm>
            <a:custGeom>
              <a:avLst/>
              <a:gdLst>
                <a:gd name="connsiteX0" fmla="*/ 0 w 3456"/>
                <a:gd name="connsiteY0" fmla="*/ 0 h 43380"/>
                <a:gd name="connsiteX1" fmla="*/ 0 w 3456"/>
                <a:gd name="connsiteY1" fmla="*/ 43381 h 43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56" h="43380">
                  <a:moveTo>
                    <a:pt x="0" y="0"/>
                  </a:moveTo>
                  <a:lnTo>
                    <a:pt x="0" y="43381"/>
                  </a:lnTo>
                </a:path>
              </a:pathLst>
            </a:custGeom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265">
              <a:extLst>
                <a:ext uri="{FF2B5EF4-FFF2-40B4-BE49-F238E27FC236}">
                  <a16:creationId xmlns="" xmlns:a16="http://schemas.microsoft.com/office/drawing/2014/main" id="{E9BA21EB-3088-49E0-BF5C-E0DB43A3EB4E}"/>
                </a:ext>
              </a:extLst>
            </p:cNvPr>
            <p:cNvSpPr/>
            <p:nvPr/>
          </p:nvSpPr>
          <p:spPr>
            <a:xfrm>
              <a:off x="2720670" y="2432481"/>
              <a:ext cx="26201" cy="18078"/>
            </a:xfrm>
            <a:custGeom>
              <a:avLst/>
              <a:gdLst>
                <a:gd name="connsiteX0" fmla="*/ 0 w 26201"/>
                <a:gd name="connsiteY0" fmla="*/ 0 h 18078"/>
                <a:gd name="connsiteX1" fmla="*/ 13930 w 26201"/>
                <a:gd name="connsiteY1" fmla="*/ 18078 h 18078"/>
                <a:gd name="connsiteX2" fmla="*/ 26201 w 26201"/>
                <a:gd name="connsiteY2" fmla="*/ 8745 h 18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201" h="18078">
                  <a:moveTo>
                    <a:pt x="0" y="0"/>
                  </a:moveTo>
                  <a:lnTo>
                    <a:pt x="13930" y="18078"/>
                  </a:lnTo>
                  <a:lnTo>
                    <a:pt x="26201" y="8745"/>
                  </a:lnTo>
                </a:path>
              </a:pathLst>
            </a:custGeom>
            <a:noFill/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266">
              <a:extLst>
                <a:ext uri="{FF2B5EF4-FFF2-40B4-BE49-F238E27FC236}">
                  <a16:creationId xmlns="" xmlns:a16="http://schemas.microsoft.com/office/drawing/2014/main" id="{EE18DBFA-EF20-449B-A2CA-28D8A2069C83}"/>
                </a:ext>
              </a:extLst>
            </p:cNvPr>
            <p:cNvSpPr/>
            <p:nvPr/>
          </p:nvSpPr>
          <p:spPr>
            <a:xfrm>
              <a:off x="2746871" y="2432965"/>
              <a:ext cx="25924" cy="17594"/>
            </a:xfrm>
            <a:custGeom>
              <a:avLst/>
              <a:gdLst>
                <a:gd name="connsiteX0" fmla="*/ 25925 w 25924"/>
                <a:gd name="connsiteY0" fmla="*/ 0 h 17594"/>
                <a:gd name="connsiteX1" fmla="*/ 12306 w 25924"/>
                <a:gd name="connsiteY1" fmla="*/ 17594 h 17594"/>
                <a:gd name="connsiteX2" fmla="*/ 0 w 25924"/>
                <a:gd name="connsiteY2" fmla="*/ 8261 h 1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24" h="17594">
                  <a:moveTo>
                    <a:pt x="25925" y="0"/>
                  </a:moveTo>
                  <a:lnTo>
                    <a:pt x="12306" y="17594"/>
                  </a:lnTo>
                  <a:lnTo>
                    <a:pt x="0" y="8261"/>
                  </a:lnTo>
                </a:path>
              </a:pathLst>
            </a:custGeom>
            <a:noFill/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267">
              <a:extLst>
                <a:ext uri="{FF2B5EF4-FFF2-40B4-BE49-F238E27FC236}">
                  <a16:creationId xmlns="" xmlns:a16="http://schemas.microsoft.com/office/drawing/2014/main" id="{D2123ED4-C566-4569-B47A-01C00FC09AFE}"/>
                </a:ext>
              </a:extLst>
            </p:cNvPr>
            <p:cNvSpPr/>
            <p:nvPr/>
          </p:nvSpPr>
          <p:spPr>
            <a:xfrm>
              <a:off x="2751296" y="2453601"/>
              <a:ext cx="5841" cy="57484"/>
            </a:xfrm>
            <a:custGeom>
              <a:avLst/>
              <a:gdLst>
                <a:gd name="connsiteX0" fmla="*/ 5842 w 5841"/>
                <a:gd name="connsiteY0" fmla="*/ 57484 h 57484"/>
                <a:gd name="connsiteX1" fmla="*/ 0 w 5841"/>
                <a:gd name="connsiteY1" fmla="*/ 0 h 5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41" h="57484">
                  <a:moveTo>
                    <a:pt x="5842" y="57484"/>
                  </a:moveTo>
                  <a:lnTo>
                    <a:pt x="0" y="0"/>
                  </a:lnTo>
                </a:path>
              </a:pathLst>
            </a:custGeom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268">
              <a:extLst>
                <a:ext uri="{FF2B5EF4-FFF2-40B4-BE49-F238E27FC236}">
                  <a16:creationId xmlns="" xmlns:a16="http://schemas.microsoft.com/office/drawing/2014/main" id="{CD9406BD-ED37-4B19-AD8E-5C5DC1EEB725}"/>
                </a:ext>
              </a:extLst>
            </p:cNvPr>
            <p:cNvSpPr/>
            <p:nvPr/>
          </p:nvSpPr>
          <p:spPr>
            <a:xfrm>
              <a:off x="2737746" y="2453601"/>
              <a:ext cx="4943" cy="58002"/>
            </a:xfrm>
            <a:custGeom>
              <a:avLst/>
              <a:gdLst>
                <a:gd name="connsiteX0" fmla="*/ 4943 w 4943"/>
                <a:gd name="connsiteY0" fmla="*/ 0 h 58002"/>
                <a:gd name="connsiteX1" fmla="*/ 0 w 4943"/>
                <a:gd name="connsiteY1" fmla="*/ 58003 h 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943" h="58002">
                  <a:moveTo>
                    <a:pt x="4943" y="0"/>
                  </a:moveTo>
                  <a:lnTo>
                    <a:pt x="0" y="58003"/>
                  </a:lnTo>
                </a:path>
              </a:pathLst>
            </a:custGeom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269">
              <a:extLst>
                <a:ext uri="{FF2B5EF4-FFF2-40B4-BE49-F238E27FC236}">
                  <a16:creationId xmlns="" xmlns:a16="http://schemas.microsoft.com/office/drawing/2014/main" id="{CC235CAA-F223-4AB0-968D-4D0D325C320D}"/>
                </a:ext>
              </a:extLst>
            </p:cNvPr>
            <p:cNvSpPr/>
            <p:nvPr/>
          </p:nvSpPr>
          <p:spPr>
            <a:xfrm>
              <a:off x="2702211" y="2458786"/>
              <a:ext cx="89803" cy="55202"/>
            </a:xfrm>
            <a:custGeom>
              <a:avLst/>
              <a:gdLst>
                <a:gd name="connsiteX0" fmla="*/ 78812 w 89803"/>
                <a:gd name="connsiteY0" fmla="*/ 55203 h 55202"/>
                <a:gd name="connsiteX1" fmla="*/ 10992 w 89803"/>
                <a:gd name="connsiteY1" fmla="*/ 55203 h 55202"/>
                <a:gd name="connsiteX2" fmla="*/ 3457 w 89803"/>
                <a:gd name="connsiteY2" fmla="*/ 48462 h 55202"/>
                <a:gd name="connsiteX3" fmla="*/ 0 w 89803"/>
                <a:gd name="connsiteY3" fmla="*/ 6741 h 55202"/>
                <a:gd name="connsiteX4" fmla="*/ 7536 w 89803"/>
                <a:gd name="connsiteY4" fmla="*/ 0 h 55202"/>
                <a:gd name="connsiteX5" fmla="*/ 82268 w 89803"/>
                <a:gd name="connsiteY5" fmla="*/ 0 h 55202"/>
                <a:gd name="connsiteX6" fmla="*/ 89804 w 89803"/>
                <a:gd name="connsiteY6" fmla="*/ 6741 h 55202"/>
                <a:gd name="connsiteX7" fmla="*/ 86347 w 89803"/>
                <a:gd name="connsiteY7" fmla="*/ 48462 h 55202"/>
                <a:gd name="connsiteX8" fmla="*/ 78812 w 89803"/>
                <a:gd name="connsiteY8" fmla="*/ 55203 h 55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803" h="55202">
                  <a:moveTo>
                    <a:pt x="78812" y="55203"/>
                  </a:moveTo>
                  <a:lnTo>
                    <a:pt x="10992" y="55203"/>
                  </a:lnTo>
                  <a:cubicBezTo>
                    <a:pt x="6844" y="55203"/>
                    <a:pt x="3457" y="52161"/>
                    <a:pt x="3457" y="48462"/>
                  </a:cubicBezTo>
                  <a:lnTo>
                    <a:pt x="0" y="6741"/>
                  </a:lnTo>
                  <a:cubicBezTo>
                    <a:pt x="0" y="3042"/>
                    <a:pt x="3388" y="0"/>
                    <a:pt x="7536" y="0"/>
                  </a:cubicBezTo>
                  <a:lnTo>
                    <a:pt x="82268" y="0"/>
                  </a:lnTo>
                  <a:cubicBezTo>
                    <a:pt x="86416" y="0"/>
                    <a:pt x="89804" y="3042"/>
                    <a:pt x="89804" y="6741"/>
                  </a:cubicBezTo>
                  <a:lnTo>
                    <a:pt x="86347" y="48462"/>
                  </a:lnTo>
                  <a:cubicBezTo>
                    <a:pt x="86313" y="52195"/>
                    <a:pt x="82925" y="55203"/>
                    <a:pt x="78812" y="55203"/>
                  </a:cubicBezTo>
                  <a:close/>
                </a:path>
              </a:pathLst>
            </a:custGeom>
            <a:solidFill>
              <a:srgbClr val="FFFFFF"/>
            </a:solidFill>
            <a:ln w="2589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270">
              <a:extLst>
                <a:ext uri="{FF2B5EF4-FFF2-40B4-BE49-F238E27FC236}">
                  <a16:creationId xmlns="" xmlns:a16="http://schemas.microsoft.com/office/drawing/2014/main" id="{83794C2D-7C8C-4FD1-93BB-95BE6EB495F6}"/>
                </a:ext>
              </a:extLst>
            </p:cNvPr>
            <p:cNvSpPr/>
            <p:nvPr/>
          </p:nvSpPr>
          <p:spPr>
            <a:xfrm>
              <a:off x="2676529" y="2520384"/>
              <a:ext cx="138853" cy="3456"/>
            </a:xfrm>
            <a:custGeom>
              <a:avLst/>
              <a:gdLst>
                <a:gd name="connsiteX0" fmla="*/ 0 w 138853"/>
                <a:gd name="connsiteY0" fmla="*/ 0 h 3456"/>
                <a:gd name="connsiteX1" fmla="*/ 138854 w 138853"/>
                <a:gd name="connsiteY1" fmla="*/ 0 h 3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8853" h="3456">
                  <a:moveTo>
                    <a:pt x="0" y="0"/>
                  </a:moveTo>
                  <a:lnTo>
                    <a:pt x="138854" y="0"/>
                  </a:lnTo>
                </a:path>
              </a:pathLst>
            </a:custGeom>
            <a:ln w="2589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271">
              <a:extLst>
                <a:ext uri="{FF2B5EF4-FFF2-40B4-BE49-F238E27FC236}">
                  <a16:creationId xmlns="" xmlns:a16="http://schemas.microsoft.com/office/drawing/2014/main" id="{555AB06B-9BC6-46E9-B613-46AEB8AACD00}"/>
                </a:ext>
              </a:extLst>
            </p:cNvPr>
            <p:cNvSpPr/>
            <p:nvPr/>
          </p:nvSpPr>
          <p:spPr>
            <a:xfrm>
              <a:off x="2705772" y="2513989"/>
              <a:ext cx="82648" cy="6360"/>
            </a:xfrm>
            <a:custGeom>
              <a:avLst/>
              <a:gdLst>
                <a:gd name="connsiteX0" fmla="*/ 0 w 82648"/>
                <a:gd name="connsiteY0" fmla="*/ 0 h 6360"/>
                <a:gd name="connsiteX1" fmla="*/ 6187 w 82648"/>
                <a:gd name="connsiteY1" fmla="*/ 6360 h 6360"/>
                <a:gd name="connsiteX2" fmla="*/ 76461 w 82648"/>
                <a:gd name="connsiteY2" fmla="*/ 6360 h 6360"/>
                <a:gd name="connsiteX3" fmla="*/ 82649 w 82648"/>
                <a:gd name="connsiteY3" fmla="*/ 0 h 6360"/>
                <a:gd name="connsiteX4" fmla="*/ 0 w 82648"/>
                <a:gd name="connsiteY4" fmla="*/ 0 h 6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648" h="6360">
                  <a:moveTo>
                    <a:pt x="0" y="0"/>
                  </a:moveTo>
                  <a:cubicBezTo>
                    <a:pt x="1106" y="3733"/>
                    <a:pt x="3457" y="6360"/>
                    <a:pt x="6187" y="6360"/>
                  </a:cubicBezTo>
                  <a:lnTo>
                    <a:pt x="76461" y="6360"/>
                  </a:lnTo>
                  <a:cubicBezTo>
                    <a:pt x="79192" y="6360"/>
                    <a:pt x="81543" y="3733"/>
                    <a:pt x="8264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589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272">
              <a:extLst>
                <a:ext uri="{FF2B5EF4-FFF2-40B4-BE49-F238E27FC236}">
                  <a16:creationId xmlns="" xmlns:a16="http://schemas.microsoft.com/office/drawing/2014/main" id="{E75EA7BA-831F-4842-8514-2B117D0E403C}"/>
                </a:ext>
              </a:extLst>
            </p:cNvPr>
            <p:cNvSpPr/>
            <p:nvPr/>
          </p:nvSpPr>
          <p:spPr>
            <a:xfrm>
              <a:off x="2741894" y="2483639"/>
              <a:ext cx="9747" cy="9747"/>
            </a:xfrm>
            <a:custGeom>
              <a:avLst/>
              <a:gdLst>
                <a:gd name="connsiteX0" fmla="*/ 9748 w 9747"/>
                <a:gd name="connsiteY0" fmla="*/ 4874 h 9747"/>
                <a:gd name="connsiteX1" fmla="*/ 4874 w 9747"/>
                <a:gd name="connsiteY1" fmla="*/ 9748 h 9747"/>
                <a:gd name="connsiteX2" fmla="*/ 0 w 9747"/>
                <a:gd name="connsiteY2" fmla="*/ 4874 h 9747"/>
                <a:gd name="connsiteX3" fmla="*/ 4874 w 9747"/>
                <a:gd name="connsiteY3" fmla="*/ 0 h 9747"/>
                <a:gd name="connsiteX4" fmla="*/ 9748 w 9747"/>
                <a:gd name="connsiteY4" fmla="*/ 4874 h 9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47" h="9747">
                  <a:moveTo>
                    <a:pt x="9748" y="4874"/>
                  </a:moveTo>
                  <a:cubicBezTo>
                    <a:pt x="9748" y="7566"/>
                    <a:pt x="7566" y="9748"/>
                    <a:pt x="4874" y="9748"/>
                  </a:cubicBezTo>
                  <a:cubicBezTo>
                    <a:pt x="2182" y="9748"/>
                    <a:pt x="0" y="7565"/>
                    <a:pt x="0" y="4874"/>
                  </a:cubicBezTo>
                  <a:cubicBezTo>
                    <a:pt x="0" y="2182"/>
                    <a:pt x="2182" y="0"/>
                    <a:pt x="4874" y="0"/>
                  </a:cubicBezTo>
                  <a:cubicBezTo>
                    <a:pt x="7566" y="0"/>
                    <a:pt x="9748" y="2182"/>
                    <a:pt x="9748" y="4874"/>
                  </a:cubicBezTo>
                  <a:close/>
                </a:path>
              </a:pathLst>
            </a:custGeom>
            <a:noFill/>
            <a:ln w="2589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69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583327" y="3353397"/>
            <a:ext cx="343248" cy="472505"/>
            <a:chOff x="1035988" y="3020415"/>
            <a:chExt cx="91180" cy="139207"/>
          </a:xfrm>
          <a:noFill/>
        </p:grpSpPr>
        <p:sp>
          <p:nvSpPr>
            <p:cNvPr id="70" name="Полилиния: фигура 844">
              <a:extLst>
                <a:ext uri="{FF2B5EF4-FFF2-40B4-BE49-F238E27FC236}">
                  <a16:creationId xmlns="" xmlns:a16="http://schemas.microsoft.com/office/drawing/2014/main" id="{CB25A969-B8B0-4BEF-AF74-2C0A782B6BCA}"/>
                </a:ext>
              </a:extLst>
            </p:cNvPr>
            <p:cNvSpPr/>
            <p:nvPr/>
          </p:nvSpPr>
          <p:spPr>
            <a:xfrm>
              <a:off x="1035988" y="3036794"/>
              <a:ext cx="91180" cy="122828"/>
            </a:xfrm>
            <a:custGeom>
              <a:avLst/>
              <a:gdLst>
                <a:gd name="connsiteX0" fmla="*/ 66288 w 91180"/>
                <a:gd name="connsiteY0" fmla="*/ 0 h 122828"/>
                <a:gd name="connsiteX1" fmla="*/ 83716 w 91180"/>
                <a:gd name="connsiteY1" fmla="*/ 0 h 122828"/>
                <a:gd name="connsiteX2" fmla="*/ 91180 w 91180"/>
                <a:gd name="connsiteY2" fmla="*/ 7465 h 122828"/>
                <a:gd name="connsiteX3" fmla="*/ 91180 w 91180"/>
                <a:gd name="connsiteY3" fmla="*/ 115363 h 122828"/>
                <a:gd name="connsiteX4" fmla="*/ 83716 w 91180"/>
                <a:gd name="connsiteY4" fmla="*/ 122828 h 122828"/>
                <a:gd name="connsiteX5" fmla="*/ 7465 w 91180"/>
                <a:gd name="connsiteY5" fmla="*/ 122828 h 122828"/>
                <a:gd name="connsiteX6" fmla="*/ 0 w 91180"/>
                <a:gd name="connsiteY6" fmla="*/ 115363 h 122828"/>
                <a:gd name="connsiteX7" fmla="*/ 0 w 91180"/>
                <a:gd name="connsiteY7" fmla="*/ 7465 h 122828"/>
                <a:gd name="connsiteX8" fmla="*/ 7465 w 91180"/>
                <a:gd name="connsiteY8" fmla="*/ 0 h 122828"/>
                <a:gd name="connsiteX9" fmla="*/ 27114 w 91180"/>
                <a:gd name="connsiteY9" fmla="*/ 0 h 1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80" h="122828">
                  <a:moveTo>
                    <a:pt x="66288" y="0"/>
                  </a:moveTo>
                  <a:lnTo>
                    <a:pt x="83716" y="0"/>
                  </a:lnTo>
                  <a:cubicBezTo>
                    <a:pt x="87818" y="0"/>
                    <a:pt x="91180" y="3362"/>
                    <a:pt x="91180" y="7465"/>
                  </a:cubicBezTo>
                  <a:lnTo>
                    <a:pt x="91180" y="115363"/>
                  </a:lnTo>
                  <a:cubicBezTo>
                    <a:pt x="91180" y="119466"/>
                    <a:pt x="87818" y="122828"/>
                    <a:pt x="83716" y="122828"/>
                  </a:cubicBezTo>
                  <a:lnTo>
                    <a:pt x="7465" y="122828"/>
                  </a:lnTo>
                  <a:cubicBezTo>
                    <a:pt x="3362" y="122828"/>
                    <a:pt x="0" y="119466"/>
                    <a:pt x="0" y="115363"/>
                  </a:cubicBezTo>
                  <a:lnTo>
                    <a:pt x="0" y="7465"/>
                  </a:lnTo>
                  <a:cubicBezTo>
                    <a:pt x="0" y="3362"/>
                    <a:pt x="3362" y="0"/>
                    <a:pt x="7465" y="0"/>
                  </a:cubicBezTo>
                  <a:lnTo>
                    <a:pt x="27114" y="0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845">
              <a:extLst>
                <a:ext uri="{FF2B5EF4-FFF2-40B4-BE49-F238E27FC236}">
                  <a16:creationId xmlns="" xmlns:a16="http://schemas.microsoft.com/office/drawing/2014/main" id="{620BA15F-978F-4C09-92CF-EDBED2CFB335}"/>
                </a:ext>
              </a:extLst>
            </p:cNvPr>
            <p:cNvSpPr/>
            <p:nvPr/>
          </p:nvSpPr>
          <p:spPr>
            <a:xfrm>
              <a:off x="1045488" y="3046264"/>
              <a:ext cx="72611" cy="100711"/>
            </a:xfrm>
            <a:custGeom>
              <a:avLst/>
              <a:gdLst>
                <a:gd name="connsiteX0" fmla="*/ 56602 w 72611"/>
                <a:gd name="connsiteY0" fmla="*/ 0 h 100711"/>
                <a:gd name="connsiteX1" fmla="*/ 72611 w 72611"/>
                <a:gd name="connsiteY1" fmla="*/ 0 h 100711"/>
                <a:gd name="connsiteX2" fmla="*/ 72611 w 72611"/>
                <a:gd name="connsiteY2" fmla="*/ 100712 h 100711"/>
                <a:gd name="connsiteX3" fmla="*/ 0 w 72611"/>
                <a:gd name="connsiteY3" fmla="*/ 100712 h 100711"/>
                <a:gd name="connsiteX4" fmla="*/ 0 w 72611"/>
                <a:gd name="connsiteY4" fmla="*/ 0 h 100711"/>
                <a:gd name="connsiteX5" fmla="*/ 17767 w 72611"/>
                <a:gd name="connsiteY5" fmla="*/ 0 h 10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1" h="100711">
                  <a:moveTo>
                    <a:pt x="56602" y="0"/>
                  </a:moveTo>
                  <a:lnTo>
                    <a:pt x="72611" y="0"/>
                  </a:lnTo>
                  <a:lnTo>
                    <a:pt x="72611" y="100712"/>
                  </a:lnTo>
                  <a:lnTo>
                    <a:pt x="0" y="100712"/>
                  </a:lnTo>
                  <a:lnTo>
                    <a:pt x="0" y="0"/>
                  </a:lnTo>
                  <a:lnTo>
                    <a:pt x="17767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846">
              <a:extLst>
                <a:ext uri="{FF2B5EF4-FFF2-40B4-BE49-F238E27FC236}">
                  <a16:creationId xmlns="" xmlns:a16="http://schemas.microsoft.com/office/drawing/2014/main" id="{8CA5B8ED-E42F-4DD9-98B2-0EB685442AC4}"/>
                </a:ext>
              </a:extLst>
            </p:cNvPr>
            <p:cNvSpPr/>
            <p:nvPr/>
          </p:nvSpPr>
          <p:spPr>
            <a:xfrm>
              <a:off x="1061806" y="3020415"/>
              <a:ext cx="41703" cy="30136"/>
            </a:xfrm>
            <a:custGeom>
              <a:avLst/>
              <a:gdLst>
                <a:gd name="connsiteX0" fmla="*/ 32511 w 41703"/>
                <a:gd name="connsiteY0" fmla="*/ 11752 h 30136"/>
                <a:gd name="connsiteX1" fmla="*/ 30352 w 41703"/>
                <a:gd name="connsiteY1" fmla="*/ 11752 h 30136"/>
                <a:gd name="connsiteX2" fmla="*/ 30352 w 41703"/>
                <a:gd name="connsiteY2" fmla="*/ 9501 h 30136"/>
                <a:gd name="connsiteX3" fmla="*/ 20852 w 41703"/>
                <a:gd name="connsiteY3" fmla="*/ 0 h 30136"/>
                <a:gd name="connsiteX4" fmla="*/ 11351 w 41703"/>
                <a:gd name="connsiteY4" fmla="*/ 9501 h 30136"/>
                <a:gd name="connsiteX5" fmla="*/ 11351 w 41703"/>
                <a:gd name="connsiteY5" fmla="*/ 11752 h 30136"/>
                <a:gd name="connsiteX6" fmla="*/ 9192 w 41703"/>
                <a:gd name="connsiteY6" fmla="*/ 11752 h 30136"/>
                <a:gd name="connsiteX7" fmla="*/ 0 w 41703"/>
                <a:gd name="connsiteY7" fmla="*/ 20944 h 30136"/>
                <a:gd name="connsiteX8" fmla="*/ 9192 w 41703"/>
                <a:gd name="connsiteY8" fmla="*/ 30136 h 30136"/>
                <a:gd name="connsiteX9" fmla="*/ 32511 w 41703"/>
                <a:gd name="connsiteY9" fmla="*/ 30136 h 30136"/>
                <a:gd name="connsiteX10" fmla="*/ 41704 w 41703"/>
                <a:gd name="connsiteY10" fmla="*/ 20944 h 30136"/>
                <a:gd name="connsiteX11" fmla="*/ 32511 w 41703"/>
                <a:gd name="connsiteY11" fmla="*/ 11752 h 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703" h="30136">
                  <a:moveTo>
                    <a:pt x="32511" y="11752"/>
                  </a:moveTo>
                  <a:lnTo>
                    <a:pt x="30352" y="11752"/>
                  </a:lnTo>
                  <a:lnTo>
                    <a:pt x="30352" y="9501"/>
                  </a:lnTo>
                  <a:cubicBezTo>
                    <a:pt x="30352" y="4288"/>
                    <a:pt x="26096" y="0"/>
                    <a:pt x="20852" y="0"/>
                  </a:cubicBezTo>
                  <a:cubicBezTo>
                    <a:pt x="15639" y="0"/>
                    <a:pt x="11351" y="4257"/>
                    <a:pt x="11351" y="9501"/>
                  </a:cubicBezTo>
                  <a:lnTo>
                    <a:pt x="11351" y="11752"/>
                  </a:lnTo>
                  <a:lnTo>
                    <a:pt x="9192" y="11752"/>
                  </a:lnTo>
                  <a:cubicBezTo>
                    <a:pt x="4133" y="11752"/>
                    <a:pt x="0" y="15886"/>
                    <a:pt x="0" y="20944"/>
                  </a:cubicBezTo>
                  <a:cubicBezTo>
                    <a:pt x="0" y="26003"/>
                    <a:pt x="4133" y="30136"/>
                    <a:pt x="9192" y="30136"/>
                  </a:cubicBezTo>
                  <a:lnTo>
                    <a:pt x="32511" y="30136"/>
                  </a:lnTo>
                  <a:cubicBezTo>
                    <a:pt x="37570" y="30136"/>
                    <a:pt x="41704" y="26003"/>
                    <a:pt x="41704" y="20944"/>
                  </a:cubicBezTo>
                  <a:cubicBezTo>
                    <a:pt x="41704" y="15886"/>
                    <a:pt x="37570" y="11752"/>
                    <a:pt x="32511" y="11752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847">
              <a:extLst>
                <a:ext uri="{FF2B5EF4-FFF2-40B4-BE49-F238E27FC236}">
                  <a16:creationId xmlns="" xmlns:a16="http://schemas.microsoft.com/office/drawing/2014/main" id="{875B7D87-E11E-408F-B50A-356443AA01E1}"/>
                </a:ext>
              </a:extLst>
            </p:cNvPr>
            <p:cNvSpPr/>
            <p:nvPr/>
          </p:nvSpPr>
          <p:spPr>
            <a:xfrm>
              <a:off x="1095027" y="306776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848">
              <a:extLst>
                <a:ext uri="{FF2B5EF4-FFF2-40B4-BE49-F238E27FC236}">
                  <a16:creationId xmlns="" xmlns:a16="http://schemas.microsoft.com/office/drawing/2014/main" id="{01A9FE1A-8D28-4EA5-B23A-4D8EF5001399}"/>
                </a:ext>
              </a:extLst>
            </p:cNvPr>
            <p:cNvSpPr/>
            <p:nvPr/>
          </p:nvSpPr>
          <p:spPr>
            <a:xfrm>
              <a:off x="1095027" y="3091484"/>
              <a:ext cx="12399" cy="12615"/>
            </a:xfrm>
            <a:custGeom>
              <a:avLst/>
              <a:gdLst>
                <a:gd name="connsiteX0" fmla="*/ 0 w 12399"/>
                <a:gd name="connsiteY0" fmla="*/ 5614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14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849">
              <a:extLst>
                <a:ext uri="{FF2B5EF4-FFF2-40B4-BE49-F238E27FC236}">
                  <a16:creationId xmlns="" xmlns:a16="http://schemas.microsoft.com/office/drawing/2014/main" id="{EDE0FCFB-DC73-419A-A75B-589B98359EE6}"/>
                </a:ext>
              </a:extLst>
            </p:cNvPr>
            <p:cNvSpPr/>
            <p:nvPr/>
          </p:nvSpPr>
          <p:spPr>
            <a:xfrm>
              <a:off x="1095027" y="311517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850">
              <a:extLst>
                <a:ext uri="{FF2B5EF4-FFF2-40B4-BE49-F238E27FC236}">
                  <a16:creationId xmlns="" xmlns:a16="http://schemas.microsoft.com/office/drawing/2014/main" id="{682DBAD5-65AE-4613-B9A0-5354BA8C1F55}"/>
                </a:ext>
              </a:extLst>
            </p:cNvPr>
            <p:cNvSpPr/>
            <p:nvPr/>
          </p:nvSpPr>
          <p:spPr>
            <a:xfrm>
              <a:off x="1056284" y="307633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851">
              <a:extLst>
                <a:ext uri="{FF2B5EF4-FFF2-40B4-BE49-F238E27FC236}">
                  <a16:creationId xmlns="" xmlns:a16="http://schemas.microsoft.com/office/drawing/2014/main" id="{E387ADA9-D39E-4E12-8F1E-7F5D81F25342}"/>
                </a:ext>
              </a:extLst>
            </p:cNvPr>
            <p:cNvSpPr/>
            <p:nvPr/>
          </p:nvSpPr>
          <p:spPr>
            <a:xfrm>
              <a:off x="1056284" y="3100028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852">
              <a:extLst>
                <a:ext uri="{FF2B5EF4-FFF2-40B4-BE49-F238E27FC236}">
                  <a16:creationId xmlns="" xmlns:a16="http://schemas.microsoft.com/office/drawing/2014/main" id="{8B3FCB2C-9DE6-4E89-A668-3F8FE7B5A3D8}"/>
                </a:ext>
              </a:extLst>
            </p:cNvPr>
            <p:cNvSpPr/>
            <p:nvPr/>
          </p:nvSpPr>
          <p:spPr>
            <a:xfrm>
              <a:off x="1056284" y="312374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79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593787" y="4174227"/>
            <a:ext cx="343248" cy="472505"/>
            <a:chOff x="1035988" y="3020415"/>
            <a:chExt cx="91180" cy="139207"/>
          </a:xfrm>
          <a:noFill/>
        </p:grpSpPr>
        <p:sp>
          <p:nvSpPr>
            <p:cNvPr id="80" name="Полилиния: фигура 844">
              <a:extLst>
                <a:ext uri="{FF2B5EF4-FFF2-40B4-BE49-F238E27FC236}">
                  <a16:creationId xmlns="" xmlns:a16="http://schemas.microsoft.com/office/drawing/2014/main" id="{CB25A969-B8B0-4BEF-AF74-2C0A782B6BCA}"/>
                </a:ext>
              </a:extLst>
            </p:cNvPr>
            <p:cNvSpPr/>
            <p:nvPr/>
          </p:nvSpPr>
          <p:spPr>
            <a:xfrm>
              <a:off x="1035988" y="3036794"/>
              <a:ext cx="91180" cy="122828"/>
            </a:xfrm>
            <a:custGeom>
              <a:avLst/>
              <a:gdLst>
                <a:gd name="connsiteX0" fmla="*/ 66288 w 91180"/>
                <a:gd name="connsiteY0" fmla="*/ 0 h 122828"/>
                <a:gd name="connsiteX1" fmla="*/ 83716 w 91180"/>
                <a:gd name="connsiteY1" fmla="*/ 0 h 122828"/>
                <a:gd name="connsiteX2" fmla="*/ 91180 w 91180"/>
                <a:gd name="connsiteY2" fmla="*/ 7465 h 122828"/>
                <a:gd name="connsiteX3" fmla="*/ 91180 w 91180"/>
                <a:gd name="connsiteY3" fmla="*/ 115363 h 122828"/>
                <a:gd name="connsiteX4" fmla="*/ 83716 w 91180"/>
                <a:gd name="connsiteY4" fmla="*/ 122828 h 122828"/>
                <a:gd name="connsiteX5" fmla="*/ 7465 w 91180"/>
                <a:gd name="connsiteY5" fmla="*/ 122828 h 122828"/>
                <a:gd name="connsiteX6" fmla="*/ 0 w 91180"/>
                <a:gd name="connsiteY6" fmla="*/ 115363 h 122828"/>
                <a:gd name="connsiteX7" fmla="*/ 0 w 91180"/>
                <a:gd name="connsiteY7" fmla="*/ 7465 h 122828"/>
                <a:gd name="connsiteX8" fmla="*/ 7465 w 91180"/>
                <a:gd name="connsiteY8" fmla="*/ 0 h 122828"/>
                <a:gd name="connsiteX9" fmla="*/ 27114 w 91180"/>
                <a:gd name="connsiteY9" fmla="*/ 0 h 1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80" h="122828">
                  <a:moveTo>
                    <a:pt x="66288" y="0"/>
                  </a:moveTo>
                  <a:lnTo>
                    <a:pt x="83716" y="0"/>
                  </a:lnTo>
                  <a:cubicBezTo>
                    <a:pt x="87818" y="0"/>
                    <a:pt x="91180" y="3362"/>
                    <a:pt x="91180" y="7465"/>
                  </a:cubicBezTo>
                  <a:lnTo>
                    <a:pt x="91180" y="115363"/>
                  </a:lnTo>
                  <a:cubicBezTo>
                    <a:pt x="91180" y="119466"/>
                    <a:pt x="87818" y="122828"/>
                    <a:pt x="83716" y="122828"/>
                  </a:cubicBezTo>
                  <a:lnTo>
                    <a:pt x="7465" y="122828"/>
                  </a:lnTo>
                  <a:cubicBezTo>
                    <a:pt x="3362" y="122828"/>
                    <a:pt x="0" y="119466"/>
                    <a:pt x="0" y="115363"/>
                  </a:cubicBezTo>
                  <a:lnTo>
                    <a:pt x="0" y="7465"/>
                  </a:lnTo>
                  <a:cubicBezTo>
                    <a:pt x="0" y="3362"/>
                    <a:pt x="3362" y="0"/>
                    <a:pt x="7465" y="0"/>
                  </a:cubicBezTo>
                  <a:lnTo>
                    <a:pt x="27114" y="0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45">
              <a:extLst>
                <a:ext uri="{FF2B5EF4-FFF2-40B4-BE49-F238E27FC236}">
                  <a16:creationId xmlns="" xmlns:a16="http://schemas.microsoft.com/office/drawing/2014/main" id="{620BA15F-978F-4C09-92CF-EDBED2CFB335}"/>
                </a:ext>
              </a:extLst>
            </p:cNvPr>
            <p:cNvSpPr/>
            <p:nvPr/>
          </p:nvSpPr>
          <p:spPr>
            <a:xfrm>
              <a:off x="1045488" y="3046264"/>
              <a:ext cx="72611" cy="100711"/>
            </a:xfrm>
            <a:custGeom>
              <a:avLst/>
              <a:gdLst>
                <a:gd name="connsiteX0" fmla="*/ 56602 w 72611"/>
                <a:gd name="connsiteY0" fmla="*/ 0 h 100711"/>
                <a:gd name="connsiteX1" fmla="*/ 72611 w 72611"/>
                <a:gd name="connsiteY1" fmla="*/ 0 h 100711"/>
                <a:gd name="connsiteX2" fmla="*/ 72611 w 72611"/>
                <a:gd name="connsiteY2" fmla="*/ 100712 h 100711"/>
                <a:gd name="connsiteX3" fmla="*/ 0 w 72611"/>
                <a:gd name="connsiteY3" fmla="*/ 100712 h 100711"/>
                <a:gd name="connsiteX4" fmla="*/ 0 w 72611"/>
                <a:gd name="connsiteY4" fmla="*/ 0 h 100711"/>
                <a:gd name="connsiteX5" fmla="*/ 17767 w 72611"/>
                <a:gd name="connsiteY5" fmla="*/ 0 h 10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1" h="100711">
                  <a:moveTo>
                    <a:pt x="56602" y="0"/>
                  </a:moveTo>
                  <a:lnTo>
                    <a:pt x="72611" y="0"/>
                  </a:lnTo>
                  <a:lnTo>
                    <a:pt x="72611" y="100712"/>
                  </a:lnTo>
                  <a:lnTo>
                    <a:pt x="0" y="100712"/>
                  </a:lnTo>
                  <a:lnTo>
                    <a:pt x="0" y="0"/>
                  </a:lnTo>
                  <a:lnTo>
                    <a:pt x="17767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46">
              <a:extLst>
                <a:ext uri="{FF2B5EF4-FFF2-40B4-BE49-F238E27FC236}">
                  <a16:creationId xmlns="" xmlns:a16="http://schemas.microsoft.com/office/drawing/2014/main" id="{8CA5B8ED-E42F-4DD9-98B2-0EB685442AC4}"/>
                </a:ext>
              </a:extLst>
            </p:cNvPr>
            <p:cNvSpPr/>
            <p:nvPr/>
          </p:nvSpPr>
          <p:spPr>
            <a:xfrm>
              <a:off x="1061806" y="3020415"/>
              <a:ext cx="41703" cy="30136"/>
            </a:xfrm>
            <a:custGeom>
              <a:avLst/>
              <a:gdLst>
                <a:gd name="connsiteX0" fmla="*/ 32511 w 41703"/>
                <a:gd name="connsiteY0" fmla="*/ 11752 h 30136"/>
                <a:gd name="connsiteX1" fmla="*/ 30352 w 41703"/>
                <a:gd name="connsiteY1" fmla="*/ 11752 h 30136"/>
                <a:gd name="connsiteX2" fmla="*/ 30352 w 41703"/>
                <a:gd name="connsiteY2" fmla="*/ 9501 h 30136"/>
                <a:gd name="connsiteX3" fmla="*/ 20852 w 41703"/>
                <a:gd name="connsiteY3" fmla="*/ 0 h 30136"/>
                <a:gd name="connsiteX4" fmla="*/ 11351 w 41703"/>
                <a:gd name="connsiteY4" fmla="*/ 9501 h 30136"/>
                <a:gd name="connsiteX5" fmla="*/ 11351 w 41703"/>
                <a:gd name="connsiteY5" fmla="*/ 11752 h 30136"/>
                <a:gd name="connsiteX6" fmla="*/ 9192 w 41703"/>
                <a:gd name="connsiteY6" fmla="*/ 11752 h 30136"/>
                <a:gd name="connsiteX7" fmla="*/ 0 w 41703"/>
                <a:gd name="connsiteY7" fmla="*/ 20944 h 30136"/>
                <a:gd name="connsiteX8" fmla="*/ 9192 w 41703"/>
                <a:gd name="connsiteY8" fmla="*/ 30136 h 30136"/>
                <a:gd name="connsiteX9" fmla="*/ 32511 w 41703"/>
                <a:gd name="connsiteY9" fmla="*/ 30136 h 30136"/>
                <a:gd name="connsiteX10" fmla="*/ 41704 w 41703"/>
                <a:gd name="connsiteY10" fmla="*/ 20944 h 30136"/>
                <a:gd name="connsiteX11" fmla="*/ 32511 w 41703"/>
                <a:gd name="connsiteY11" fmla="*/ 11752 h 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703" h="30136">
                  <a:moveTo>
                    <a:pt x="32511" y="11752"/>
                  </a:moveTo>
                  <a:lnTo>
                    <a:pt x="30352" y="11752"/>
                  </a:lnTo>
                  <a:lnTo>
                    <a:pt x="30352" y="9501"/>
                  </a:lnTo>
                  <a:cubicBezTo>
                    <a:pt x="30352" y="4288"/>
                    <a:pt x="26096" y="0"/>
                    <a:pt x="20852" y="0"/>
                  </a:cubicBezTo>
                  <a:cubicBezTo>
                    <a:pt x="15639" y="0"/>
                    <a:pt x="11351" y="4257"/>
                    <a:pt x="11351" y="9501"/>
                  </a:cubicBezTo>
                  <a:lnTo>
                    <a:pt x="11351" y="11752"/>
                  </a:lnTo>
                  <a:lnTo>
                    <a:pt x="9192" y="11752"/>
                  </a:lnTo>
                  <a:cubicBezTo>
                    <a:pt x="4133" y="11752"/>
                    <a:pt x="0" y="15886"/>
                    <a:pt x="0" y="20944"/>
                  </a:cubicBezTo>
                  <a:cubicBezTo>
                    <a:pt x="0" y="26003"/>
                    <a:pt x="4133" y="30136"/>
                    <a:pt x="9192" y="30136"/>
                  </a:cubicBezTo>
                  <a:lnTo>
                    <a:pt x="32511" y="30136"/>
                  </a:lnTo>
                  <a:cubicBezTo>
                    <a:pt x="37570" y="30136"/>
                    <a:pt x="41704" y="26003"/>
                    <a:pt x="41704" y="20944"/>
                  </a:cubicBezTo>
                  <a:cubicBezTo>
                    <a:pt x="41704" y="15886"/>
                    <a:pt x="37570" y="11752"/>
                    <a:pt x="32511" y="11752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47">
              <a:extLst>
                <a:ext uri="{FF2B5EF4-FFF2-40B4-BE49-F238E27FC236}">
                  <a16:creationId xmlns="" xmlns:a16="http://schemas.microsoft.com/office/drawing/2014/main" id="{875B7D87-E11E-408F-B50A-356443AA01E1}"/>
                </a:ext>
              </a:extLst>
            </p:cNvPr>
            <p:cNvSpPr/>
            <p:nvPr/>
          </p:nvSpPr>
          <p:spPr>
            <a:xfrm>
              <a:off x="1095027" y="306776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48">
              <a:extLst>
                <a:ext uri="{FF2B5EF4-FFF2-40B4-BE49-F238E27FC236}">
                  <a16:creationId xmlns="" xmlns:a16="http://schemas.microsoft.com/office/drawing/2014/main" id="{01A9FE1A-8D28-4EA5-B23A-4D8EF5001399}"/>
                </a:ext>
              </a:extLst>
            </p:cNvPr>
            <p:cNvSpPr/>
            <p:nvPr/>
          </p:nvSpPr>
          <p:spPr>
            <a:xfrm>
              <a:off x="1095027" y="3091484"/>
              <a:ext cx="12399" cy="12615"/>
            </a:xfrm>
            <a:custGeom>
              <a:avLst/>
              <a:gdLst>
                <a:gd name="connsiteX0" fmla="*/ 0 w 12399"/>
                <a:gd name="connsiteY0" fmla="*/ 5614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14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9">
              <a:extLst>
                <a:ext uri="{FF2B5EF4-FFF2-40B4-BE49-F238E27FC236}">
                  <a16:creationId xmlns="" xmlns:a16="http://schemas.microsoft.com/office/drawing/2014/main" id="{EDE0FCFB-DC73-419A-A75B-589B98359EE6}"/>
                </a:ext>
              </a:extLst>
            </p:cNvPr>
            <p:cNvSpPr/>
            <p:nvPr/>
          </p:nvSpPr>
          <p:spPr>
            <a:xfrm>
              <a:off x="1095027" y="311517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0">
              <a:extLst>
                <a:ext uri="{FF2B5EF4-FFF2-40B4-BE49-F238E27FC236}">
                  <a16:creationId xmlns="" xmlns:a16="http://schemas.microsoft.com/office/drawing/2014/main" id="{682DBAD5-65AE-4613-B9A0-5354BA8C1F55}"/>
                </a:ext>
              </a:extLst>
            </p:cNvPr>
            <p:cNvSpPr/>
            <p:nvPr/>
          </p:nvSpPr>
          <p:spPr>
            <a:xfrm>
              <a:off x="1056284" y="307633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51">
              <a:extLst>
                <a:ext uri="{FF2B5EF4-FFF2-40B4-BE49-F238E27FC236}">
                  <a16:creationId xmlns="" xmlns:a16="http://schemas.microsoft.com/office/drawing/2014/main" id="{E387ADA9-D39E-4E12-8F1E-7F5D81F25342}"/>
                </a:ext>
              </a:extLst>
            </p:cNvPr>
            <p:cNvSpPr/>
            <p:nvPr/>
          </p:nvSpPr>
          <p:spPr>
            <a:xfrm>
              <a:off x="1056284" y="3100028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52">
              <a:extLst>
                <a:ext uri="{FF2B5EF4-FFF2-40B4-BE49-F238E27FC236}">
                  <a16:creationId xmlns="" xmlns:a16="http://schemas.microsoft.com/office/drawing/2014/main" id="{8B3FCB2C-9DE6-4E89-A668-3F8FE7B5A3D8}"/>
                </a:ext>
              </a:extLst>
            </p:cNvPr>
            <p:cNvSpPr/>
            <p:nvPr/>
          </p:nvSpPr>
          <p:spPr>
            <a:xfrm>
              <a:off x="1056284" y="312374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89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578573" y="5029164"/>
            <a:ext cx="343248" cy="472505"/>
            <a:chOff x="1035988" y="3020415"/>
            <a:chExt cx="91180" cy="139207"/>
          </a:xfrm>
          <a:noFill/>
        </p:grpSpPr>
        <p:sp>
          <p:nvSpPr>
            <p:cNvPr id="90" name="Полилиния: фигура 844">
              <a:extLst>
                <a:ext uri="{FF2B5EF4-FFF2-40B4-BE49-F238E27FC236}">
                  <a16:creationId xmlns="" xmlns:a16="http://schemas.microsoft.com/office/drawing/2014/main" id="{CB25A969-B8B0-4BEF-AF74-2C0A782B6BCA}"/>
                </a:ext>
              </a:extLst>
            </p:cNvPr>
            <p:cNvSpPr/>
            <p:nvPr/>
          </p:nvSpPr>
          <p:spPr>
            <a:xfrm>
              <a:off x="1035988" y="3036794"/>
              <a:ext cx="91180" cy="122828"/>
            </a:xfrm>
            <a:custGeom>
              <a:avLst/>
              <a:gdLst>
                <a:gd name="connsiteX0" fmla="*/ 66288 w 91180"/>
                <a:gd name="connsiteY0" fmla="*/ 0 h 122828"/>
                <a:gd name="connsiteX1" fmla="*/ 83716 w 91180"/>
                <a:gd name="connsiteY1" fmla="*/ 0 h 122828"/>
                <a:gd name="connsiteX2" fmla="*/ 91180 w 91180"/>
                <a:gd name="connsiteY2" fmla="*/ 7465 h 122828"/>
                <a:gd name="connsiteX3" fmla="*/ 91180 w 91180"/>
                <a:gd name="connsiteY3" fmla="*/ 115363 h 122828"/>
                <a:gd name="connsiteX4" fmla="*/ 83716 w 91180"/>
                <a:gd name="connsiteY4" fmla="*/ 122828 h 122828"/>
                <a:gd name="connsiteX5" fmla="*/ 7465 w 91180"/>
                <a:gd name="connsiteY5" fmla="*/ 122828 h 122828"/>
                <a:gd name="connsiteX6" fmla="*/ 0 w 91180"/>
                <a:gd name="connsiteY6" fmla="*/ 115363 h 122828"/>
                <a:gd name="connsiteX7" fmla="*/ 0 w 91180"/>
                <a:gd name="connsiteY7" fmla="*/ 7465 h 122828"/>
                <a:gd name="connsiteX8" fmla="*/ 7465 w 91180"/>
                <a:gd name="connsiteY8" fmla="*/ 0 h 122828"/>
                <a:gd name="connsiteX9" fmla="*/ 27114 w 91180"/>
                <a:gd name="connsiteY9" fmla="*/ 0 h 1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80" h="122828">
                  <a:moveTo>
                    <a:pt x="66288" y="0"/>
                  </a:moveTo>
                  <a:lnTo>
                    <a:pt x="83716" y="0"/>
                  </a:lnTo>
                  <a:cubicBezTo>
                    <a:pt x="87818" y="0"/>
                    <a:pt x="91180" y="3362"/>
                    <a:pt x="91180" y="7465"/>
                  </a:cubicBezTo>
                  <a:lnTo>
                    <a:pt x="91180" y="115363"/>
                  </a:lnTo>
                  <a:cubicBezTo>
                    <a:pt x="91180" y="119466"/>
                    <a:pt x="87818" y="122828"/>
                    <a:pt x="83716" y="122828"/>
                  </a:cubicBezTo>
                  <a:lnTo>
                    <a:pt x="7465" y="122828"/>
                  </a:lnTo>
                  <a:cubicBezTo>
                    <a:pt x="3362" y="122828"/>
                    <a:pt x="0" y="119466"/>
                    <a:pt x="0" y="115363"/>
                  </a:cubicBezTo>
                  <a:lnTo>
                    <a:pt x="0" y="7465"/>
                  </a:lnTo>
                  <a:cubicBezTo>
                    <a:pt x="0" y="3362"/>
                    <a:pt x="3362" y="0"/>
                    <a:pt x="7465" y="0"/>
                  </a:cubicBezTo>
                  <a:lnTo>
                    <a:pt x="27114" y="0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845">
              <a:extLst>
                <a:ext uri="{FF2B5EF4-FFF2-40B4-BE49-F238E27FC236}">
                  <a16:creationId xmlns="" xmlns:a16="http://schemas.microsoft.com/office/drawing/2014/main" id="{620BA15F-978F-4C09-92CF-EDBED2CFB335}"/>
                </a:ext>
              </a:extLst>
            </p:cNvPr>
            <p:cNvSpPr/>
            <p:nvPr/>
          </p:nvSpPr>
          <p:spPr>
            <a:xfrm>
              <a:off x="1045488" y="3046264"/>
              <a:ext cx="72611" cy="100711"/>
            </a:xfrm>
            <a:custGeom>
              <a:avLst/>
              <a:gdLst>
                <a:gd name="connsiteX0" fmla="*/ 56602 w 72611"/>
                <a:gd name="connsiteY0" fmla="*/ 0 h 100711"/>
                <a:gd name="connsiteX1" fmla="*/ 72611 w 72611"/>
                <a:gd name="connsiteY1" fmla="*/ 0 h 100711"/>
                <a:gd name="connsiteX2" fmla="*/ 72611 w 72611"/>
                <a:gd name="connsiteY2" fmla="*/ 100712 h 100711"/>
                <a:gd name="connsiteX3" fmla="*/ 0 w 72611"/>
                <a:gd name="connsiteY3" fmla="*/ 100712 h 100711"/>
                <a:gd name="connsiteX4" fmla="*/ 0 w 72611"/>
                <a:gd name="connsiteY4" fmla="*/ 0 h 100711"/>
                <a:gd name="connsiteX5" fmla="*/ 17767 w 72611"/>
                <a:gd name="connsiteY5" fmla="*/ 0 h 10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1" h="100711">
                  <a:moveTo>
                    <a:pt x="56602" y="0"/>
                  </a:moveTo>
                  <a:lnTo>
                    <a:pt x="72611" y="0"/>
                  </a:lnTo>
                  <a:lnTo>
                    <a:pt x="72611" y="100712"/>
                  </a:lnTo>
                  <a:lnTo>
                    <a:pt x="0" y="100712"/>
                  </a:lnTo>
                  <a:lnTo>
                    <a:pt x="0" y="0"/>
                  </a:lnTo>
                  <a:lnTo>
                    <a:pt x="17767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846">
              <a:extLst>
                <a:ext uri="{FF2B5EF4-FFF2-40B4-BE49-F238E27FC236}">
                  <a16:creationId xmlns="" xmlns:a16="http://schemas.microsoft.com/office/drawing/2014/main" id="{8CA5B8ED-E42F-4DD9-98B2-0EB685442AC4}"/>
                </a:ext>
              </a:extLst>
            </p:cNvPr>
            <p:cNvSpPr/>
            <p:nvPr/>
          </p:nvSpPr>
          <p:spPr>
            <a:xfrm>
              <a:off x="1061806" y="3020415"/>
              <a:ext cx="41703" cy="30136"/>
            </a:xfrm>
            <a:custGeom>
              <a:avLst/>
              <a:gdLst>
                <a:gd name="connsiteX0" fmla="*/ 32511 w 41703"/>
                <a:gd name="connsiteY0" fmla="*/ 11752 h 30136"/>
                <a:gd name="connsiteX1" fmla="*/ 30352 w 41703"/>
                <a:gd name="connsiteY1" fmla="*/ 11752 h 30136"/>
                <a:gd name="connsiteX2" fmla="*/ 30352 w 41703"/>
                <a:gd name="connsiteY2" fmla="*/ 9501 h 30136"/>
                <a:gd name="connsiteX3" fmla="*/ 20852 w 41703"/>
                <a:gd name="connsiteY3" fmla="*/ 0 h 30136"/>
                <a:gd name="connsiteX4" fmla="*/ 11351 w 41703"/>
                <a:gd name="connsiteY4" fmla="*/ 9501 h 30136"/>
                <a:gd name="connsiteX5" fmla="*/ 11351 w 41703"/>
                <a:gd name="connsiteY5" fmla="*/ 11752 h 30136"/>
                <a:gd name="connsiteX6" fmla="*/ 9192 w 41703"/>
                <a:gd name="connsiteY6" fmla="*/ 11752 h 30136"/>
                <a:gd name="connsiteX7" fmla="*/ 0 w 41703"/>
                <a:gd name="connsiteY7" fmla="*/ 20944 h 30136"/>
                <a:gd name="connsiteX8" fmla="*/ 9192 w 41703"/>
                <a:gd name="connsiteY8" fmla="*/ 30136 h 30136"/>
                <a:gd name="connsiteX9" fmla="*/ 32511 w 41703"/>
                <a:gd name="connsiteY9" fmla="*/ 30136 h 30136"/>
                <a:gd name="connsiteX10" fmla="*/ 41704 w 41703"/>
                <a:gd name="connsiteY10" fmla="*/ 20944 h 30136"/>
                <a:gd name="connsiteX11" fmla="*/ 32511 w 41703"/>
                <a:gd name="connsiteY11" fmla="*/ 11752 h 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703" h="30136">
                  <a:moveTo>
                    <a:pt x="32511" y="11752"/>
                  </a:moveTo>
                  <a:lnTo>
                    <a:pt x="30352" y="11752"/>
                  </a:lnTo>
                  <a:lnTo>
                    <a:pt x="30352" y="9501"/>
                  </a:lnTo>
                  <a:cubicBezTo>
                    <a:pt x="30352" y="4288"/>
                    <a:pt x="26096" y="0"/>
                    <a:pt x="20852" y="0"/>
                  </a:cubicBezTo>
                  <a:cubicBezTo>
                    <a:pt x="15639" y="0"/>
                    <a:pt x="11351" y="4257"/>
                    <a:pt x="11351" y="9501"/>
                  </a:cubicBezTo>
                  <a:lnTo>
                    <a:pt x="11351" y="11752"/>
                  </a:lnTo>
                  <a:lnTo>
                    <a:pt x="9192" y="11752"/>
                  </a:lnTo>
                  <a:cubicBezTo>
                    <a:pt x="4133" y="11752"/>
                    <a:pt x="0" y="15886"/>
                    <a:pt x="0" y="20944"/>
                  </a:cubicBezTo>
                  <a:cubicBezTo>
                    <a:pt x="0" y="26003"/>
                    <a:pt x="4133" y="30136"/>
                    <a:pt x="9192" y="30136"/>
                  </a:cubicBezTo>
                  <a:lnTo>
                    <a:pt x="32511" y="30136"/>
                  </a:lnTo>
                  <a:cubicBezTo>
                    <a:pt x="37570" y="30136"/>
                    <a:pt x="41704" y="26003"/>
                    <a:pt x="41704" y="20944"/>
                  </a:cubicBezTo>
                  <a:cubicBezTo>
                    <a:pt x="41704" y="15886"/>
                    <a:pt x="37570" y="11752"/>
                    <a:pt x="32511" y="11752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847">
              <a:extLst>
                <a:ext uri="{FF2B5EF4-FFF2-40B4-BE49-F238E27FC236}">
                  <a16:creationId xmlns="" xmlns:a16="http://schemas.microsoft.com/office/drawing/2014/main" id="{875B7D87-E11E-408F-B50A-356443AA01E1}"/>
                </a:ext>
              </a:extLst>
            </p:cNvPr>
            <p:cNvSpPr/>
            <p:nvPr/>
          </p:nvSpPr>
          <p:spPr>
            <a:xfrm>
              <a:off x="1095027" y="306776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848">
              <a:extLst>
                <a:ext uri="{FF2B5EF4-FFF2-40B4-BE49-F238E27FC236}">
                  <a16:creationId xmlns="" xmlns:a16="http://schemas.microsoft.com/office/drawing/2014/main" id="{01A9FE1A-8D28-4EA5-B23A-4D8EF5001399}"/>
                </a:ext>
              </a:extLst>
            </p:cNvPr>
            <p:cNvSpPr/>
            <p:nvPr/>
          </p:nvSpPr>
          <p:spPr>
            <a:xfrm>
              <a:off x="1095027" y="3091484"/>
              <a:ext cx="12399" cy="12615"/>
            </a:xfrm>
            <a:custGeom>
              <a:avLst/>
              <a:gdLst>
                <a:gd name="connsiteX0" fmla="*/ 0 w 12399"/>
                <a:gd name="connsiteY0" fmla="*/ 5614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14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849">
              <a:extLst>
                <a:ext uri="{FF2B5EF4-FFF2-40B4-BE49-F238E27FC236}">
                  <a16:creationId xmlns="" xmlns:a16="http://schemas.microsoft.com/office/drawing/2014/main" id="{EDE0FCFB-DC73-419A-A75B-589B98359EE6}"/>
                </a:ext>
              </a:extLst>
            </p:cNvPr>
            <p:cNvSpPr/>
            <p:nvPr/>
          </p:nvSpPr>
          <p:spPr>
            <a:xfrm>
              <a:off x="1095027" y="311517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850">
              <a:extLst>
                <a:ext uri="{FF2B5EF4-FFF2-40B4-BE49-F238E27FC236}">
                  <a16:creationId xmlns="" xmlns:a16="http://schemas.microsoft.com/office/drawing/2014/main" id="{682DBAD5-65AE-4613-B9A0-5354BA8C1F55}"/>
                </a:ext>
              </a:extLst>
            </p:cNvPr>
            <p:cNvSpPr/>
            <p:nvPr/>
          </p:nvSpPr>
          <p:spPr>
            <a:xfrm>
              <a:off x="1056284" y="307633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851">
              <a:extLst>
                <a:ext uri="{FF2B5EF4-FFF2-40B4-BE49-F238E27FC236}">
                  <a16:creationId xmlns="" xmlns:a16="http://schemas.microsoft.com/office/drawing/2014/main" id="{E387ADA9-D39E-4E12-8F1E-7F5D81F25342}"/>
                </a:ext>
              </a:extLst>
            </p:cNvPr>
            <p:cNvSpPr/>
            <p:nvPr/>
          </p:nvSpPr>
          <p:spPr>
            <a:xfrm>
              <a:off x="1056284" y="3100028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852">
              <a:extLst>
                <a:ext uri="{FF2B5EF4-FFF2-40B4-BE49-F238E27FC236}">
                  <a16:creationId xmlns="" xmlns:a16="http://schemas.microsoft.com/office/drawing/2014/main" id="{8B3FCB2C-9DE6-4E89-A668-3F8FE7B5A3D8}"/>
                </a:ext>
              </a:extLst>
            </p:cNvPr>
            <p:cNvSpPr/>
            <p:nvPr/>
          </p:nvSpPr>
          <p:spPr>
            <a:xfrm>
              <a:off x="1056284" y="312374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0565432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487"/>
            <a:ext cx="11796665" cy="7565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осуществления закупки и соблюдение квоты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42367"/>
            <a:ext cx="12192000" cy="6160969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Пунктом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ППрРФ от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03.12.2020 №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установлена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(согласно приложению)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минимальная доля закупок товаров российского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(включая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страны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ЕАЭС и ЛНР и ДНР), однако само постановление не устанавливает никакого порядка в части достижения указанных в документе квот в отличии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ППрРФ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03.12.2020 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 Также необходимо отметить, что правовая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 Федерального закона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223-ФЗ предусматривает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заказчиков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осуществлении закупочной деятельности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Вместе с тем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достижения установленных постановлением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ППрРФ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03.12.2020 №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квот предоставляется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путем проведения конкурса, аукциона и иных способов закупки, в том числе закупки у единственного поставщика (подрядчика, исполнителя), по отношению к товарам, происходящим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государств, работам, услугам, выполняемым, оказываемым иностранными лицами в порядке, предусмотренном положением о закупке, утвержденным заказчиком в соответствии с Законом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223-ФЗ.</a:t>
            </a: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618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" name="Рисунок 2">
            <a:extLst>
              <a:ext uri="{FF2B5EF4-FFF2-40B4-BE49-F238E27FC236}">
                <a16:creationId xmlns="" xmlns:a16="http://schemas.microsoft.com/office/drawing/2014/main" id="{D8E89671-2089-4611-8B46-A34B394ED81E}"/>
              </a:ext>
            </a:extLst>
          </p:cNvPr>
          <p:cNvGrpSpPr/>
          <p:nvPr/>
        </p:nvGrpSpPr>
        <p:grpSpPr>
          <a:xfrm>
            <a:off x="267269" y="3787461"/>
            <a:ext cx="600477" cy="457967"/>
            <a:chOff x="512052" y="1218340"/>
            <a:chExt cx="129097" cy="111014"/>
          </a:xfrm>
          <a:solidFill>
            <a:srgbClr val="184376"/>
          </a:solidFill>
        </p:grpSpPr>
        <p:sp>
          <p:nvSpPr>
            <p:cNvPr id="10" name="Полилиния: фигура 209">
              <a:extLst>
                <a:ext uri="{FF2B5EF4-FFF2-40B4-BE49-F238E27FC236}">
                  <a16:creationId xmlns="" xmlns:a16="http://schemas.microsoft.com/office/drawing/2014/main" id="{B99D457C-97F7-413F-9F8F-F0B90FB98A8A}"/>
                </a:ext>
              </a:extLst>
            </p:cNvPr>
            <p:cNvSpPr/>
            <p:nvPr/>
          </p:nvSpPr>
          <p:spPr>
            <a:xfrm>
              <a:off x="522829" y="1230000"/>
              <a:ext cx="107605" cy="91612"/>
            </a:xfrm>
            <a:custGeom>
              <a:avLst/>
              <a:gdLst>
                <a:gd name="connsiteX0" fmla="*/ 54790 w 107605"/>
                <a:gd name="connsiteY0" fmla="*/ 555 h 91612"/>
                <a:gd name="connsiteX1" fmla="*/ 53803 w 107605"/>
                <a:gd name="connsiteY1" fmla="*/ 0 h 91612"/>
                <a:gd name="connsiteX2" fmla="*/ 52816 w 107605"/>
                <a:gd name="connsiteY2" fmla="*/ 555 h 91612"/>
                <a:gd name="connsiteX3" fmla="*/ 162 w 107605"/>
                <a:gd name="connsiteY3" fmla="*/ 89854 h 91612"/>
                <a:gd name="connsiteX4" fmla="*/ 162 w 107605"/>
                <a:gd name="connsiteY4" fmla="*/ 91026 h 91612"/>
                <a:gd name="connsiteX5" fmla="*/ 1180 w 107605"/>
                <a:gd name="connsiteY5" fmla="*/ 91612 h 91612"/>
                <a:gd name="connsiteX6" fmla="*/ 106426 w 107605"/>
                <a:gd name="connsiteY6" fmla="*/ 91612 h 91612"/>
                <a:gd name="connsiteX7" fmla="*/ 107444 w 107605"/>
                <a:gd name="connsiteY7" fmla="*/ 91026 h 91612"/>
                <a:gd name="connsiteX8" fmla="*/ 107444 w 107605"/>
                <a:gd name="connsiteY8" fmla="*/ 89854 h 91612"/>
                <a:gd name="connsiteX9" fmla="*/ 54790 w 107605"/>
                <a:gd name="connsiteY9" fmla="*/ 555 h 91612"/>
                <a:gd name="connsiteX10" fmla="*/ 3154 w 107605"/>
                <a:gd name="connsiteY10" fmla="*/ 89299 h 91612"/>
                <a:gd name="connsiteX11" fmla="*/ 53772 w 107605"/>
                <a:gd name="connsiteY11" fmla="*/ 3455 h 91612"/>
                <a:gd name="connsiteX12" fmla="*/ 104390 w 107605"/>
                <a:gd name="connsiteY12" fmla="*/ 89299 h 91612"/>
                <a:gd name="connsiteX13" fmla="*/ 3154 w 107605"/>
                <a:gd name="connsiteY13" fmla="*/ 89299 h 91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605" h="91612">
                  <a:moveTo>
                    <a:pt x="54790" y="555"/>
                  </a:moveTo>
                  <a:cubicBezTo>
                    <a:pt x="54574" y="216"/>
                    <a:pt x="54204" y="0"/>
                    <a:pt x="53803" y="0"/>
                  </a:cubicBezTo>
                  <a:cubicBezTo>
                    <a:pt x="53402" y="0"/>
                    <a:pt x="53001" y="216"/>
                    <a:pt x="52816" y="555"/>
                  </a:cubicBezTo>
                  <a:lnTo>
                    <a:pt x="162" y="89854"/>
                  </a:lnTo>
                  <a:cubicBezTo>
                    <a:pt x="-54" y="90224"/>
                    <a:pt x="-54" y="90656"/>
                    <a:pt x="162" y="91026"/>
                  </a:cubicBezTo>
                  <a:cubicBezTo>
                    <a:pt x="378" y="91396"/>
                    <a:pt x="748" y="91612"/>
                    <a:pt x="1180" y="91612"/>
                  </a:cubicBezTo>
                  <a:lnTo>
                    <a:pt x="106426" y="91612"/>
                  </a:lnTo>
                  <a:cubicBezTo>
                    <a:pt x="106827" y="91612"/>
                    <a:pt x="107228" y="91396"/>
                    <a:pt x="107444" y="91026"/>
                  </a:cubicBezTo>
                  <a:cubicBezTo>
                    <a:pt x="107660" y="90656"/>
                    <a:pt x="107660" y="90224"/>
                    <a:pt x="107444" y="89854"/>
                  </a:cubicBezTo>
                  <a:lnTo>
                    <a:pt x="54790" y="555"/>
                  </a:lnTo>
                  <a:close/>
                  <a:moveTo>
                    <a:pt x="3154" y="89299"/>
                  </a:moveTo>
                  <a:lnTo>
                    <a:pt x="53772" y="3455"/>
                  </a:lnTo>
                  <a:lnTo>
                    <a:pt x="104390" y="89299"/>
                  </a:lnTo>
                  <a:lnTo>
                    <a:pt x="3154" y="89299"/>
                  </a:lnTo>
                  <a:close/>
                </a:path>
              </a:pathLst>
            </a:custGeom>
            <a:solidFill>
              <a:srgbClr val="184376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210">
              <a:extLst>
                <a:ext uri="{FF2B5EF4-FFF2-40B4-BE49-F238E27FC236}">
                  <a16:creationId xmlns="" xmlns:a16="http://schemas.microsoft.com/office/drawing/2014/main" id="{EBB367E9-CA02-4B8C-A240-E9EC3326675F}"/>
                </a:ext>
              </a:extLst>
            </p:cNvPr>
            <p:cNvSpPr/>
            <p:nvPr/>
          </p:nvSpPr>
          <p:spPr>
            <a:xfrm>
              <a:off x="512052" y="1218340"/>
              <a:ext cx="129097" cy="111014"/>
            </a:xfrm>
            <a:custGeom>
              <a:avLst/>
              <a:gdLst>
                <a:gd name="connsiteX0" fmla="*/ 128400 w 129097"/>
                <a:gd name="connsiteY0" fmla="*/ 103457 h 111014"/>
                <a:gd name="connsiteX1" fmla="*/ 128400 w 129097"/>
                <a:gd name="connsiteY1" fmla="*/ 103457 h 111014"/>
                <a:gd name="connsiteX2" fmla="*/ 68867 w 129097"/>
                <a:gd name="connsiteY2" fmla="*/ 2468 h 111014"/>
                <a:gd name="connsiteX3" fmla="*/ 64549 w 129097"/>
                <a:gd name="connsiteY3" fmla="*/ 0 h 111014"/>
                <a:gd name="connsiteX4" fmla="*/ 60230 w 129097"/>
                <a:gd name="connsiteY4" fmla="*/ 2468 h 111014"/>
                <a:gd name="connsiteX5" fmla="*/ 698 w 129097"/>
                <a:gd name="connsiteY5" fmla="*/ 103457 h 111014"/>
                <a:gd name="connsiteX6" fmla="*/ 667 w 129097"/>
                <a:gd name="connsiteY6" fmla="*/ 108485 h 111014"/>
                <a:gd name="connsiteX7" fmla="*/ 5016 w 129097"/>
                <a:gd name="connsiteY7" fmla="*/ 111014 h 111014"/>
                <a:gd name="connsiteX8" fmla="*/ 124081 w 129097"/>
                <a:gd name="connsiteY8" fmla="*/ 111014 h 111014"/>
                <a:gd name="connsiteX9" fmla="*/ 128431 w 129097"/>
                <a:gd name="connsiteY9" fmla="*/ 108485 h 111014"/>
                <a:gd name="connsiteX10" fmla="*/ 128400 w 129097"/>
                <a:gd name="connsiteY10" fmla="*/ 103457 h 111014"/>
                <a:gd name="connsiteX11" fmla="*/ 126426 w 129097"/>
                <a:gd name="connsiteY11" fmla="*/ 107313 h 111014"/>
                <a:gd name="connsiteX12" fmla="*/ 124081 w 129097"/>
                <a:gd name="connsiteY12" fmla="*/ 108670 h 111014"/>
                <a:gd name="connsiteX13" fmla="*/ 5016 w 129097"/>
                <a:gd name="connsiteY13" fmla="*/ 108670 h 111014"/>
                <a:gd name="connsiteX14" fmla="*/ 2672 w 129097"/>
                <a:gd name="connsiteY14" fmla="*/ 107313 h 111014"/>
                <a:gd name="connsiteX15" fmla="*/ 2703 w 129097"/>
                <a:gd name="connsiteY15" fmla="*/ 104598 h 111014"/>
                <a:gd name="connsiteX16" fmla="*/ 62235 w 129097"/>
                <a:gd name="connsiteY16" fmla="*/ 3609 h 111014"/>
                <a:gd name="connsiteX17" fmla="*/ 64549 w 129097"/>
                <a:gd name="connsiteY17" fmla="*/ 2283 h 111014"/>
                <a:gd name="connsiteX18" fmla="*/ 66862 w 129097"/>
                <a:gd name="connsiteY18" fmla="*/ 3609 h 111014"/>
                <a:gd name="connsiteX19" fmla="*/ 126395 w 129097"/>
                <a:gd name="connsiteY19" fmla="*/ 104598 h 111014"/>
                <a:gd name="connsiteX20" fmla="*/ 126395 w 129097"/>
                <a:gd name="connsiteY20" fmla="*/ 104598 h 111014"/>
                <a:gd name="connsiteX21" fmla="*/ 126426 w 129097"/>
                <a:gd name="connsiteY21" fmla="*/ 107313 h 1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9097" h="111014">
                  <a:moveTo>
                    <a:pt x="128400" y="103457"/>
                  </a:moveTo>
                  <a:lnTo>
                    <a:pt x="128400" y="103457"/>
                  </a:lnTo>
                  <a:lnTo>
                    <a:pt x="68867" y="2468"/>
                  </a:lnTo>
                  <a:cubicBezTo>
                    <a:pt x="67973" y="925"/>
                    <a:pt x="66338" y="0"/>
                    <a:pt x="64549" y="0"/>
                  </a:cubicBezTo>
                  <a:cubicBezTo>
                    <a:pt x="62760" y="0"/>
                    <a:pt x="61156" y="925"/>
                    <a:pt x="60230" y="2468"/>
                  </a:cubicBezTo>
                  <a:lnTo>
                    <a:pt x="698" y="103457"/>
                  </a:lnTo>
                  <a:cubicBezTo>
                    <a:pt x="-227" y="105030"/>
                    <a:pt x="-227" y="106912"/>
                    <a:pt x="667" y="108485"/>
                  </a:cubicBezTo>
                  <a:cubicBezTo>
                    <a:pt x="1562" y="110058"/>
                    <a:pt x="3196" y="111014"/>
                    <a:pt x="5016" y="111014"/>
                  </a:cubicBezTo>
                  <a:lnTo>
                    <a:pt x="124081" y="111014"/>
                  </a:lnTo>
                  <a:cubicBezTo>
                    <a:pt x="125901" y="111014"/>
                    <a:pt x="127536" y="110058"/>
                    <a:pt x="128431" y="108485"/>
                  </a:cubicBezTo>
                  <a:cubicBezTo>
                    <a:pt x="129325" y="106912"/>
                    <a:pt x="129325" y="105030"/>
                    <a:pt x="128400" y="103457"/>
                  </a:cubicBezTo>
                  <a:close/>
                  <a:moveTo>
                    <a:pt x="126426" y="107313"/>
                  </a:moveTo>
                  <a:cubicBezTo>
                    <a:pt x="125932" y="108176"/>
                    <a:pt x="125068" y="108670"/>
                    <a:pt x="124081" y="108670"/>
                  </a:cubicBezTo>
                  <a:lnTo>
                    <a:pt x="5016" y="108670"/>
                  </a:lnTo>
                  <a:cubicBezTo>
                    <a:pt x="4029" y="108670"/>
                    <a:pt x="3166" y="108176"/>
                    <a:pt x="2672" y="107313"/>
                  </a:cubicBezTo>
                  <a:cubicBezTo>
                    <a:pt x="2179" y="106449"/>
                    <a:pt x="2209" y="105462"/>
                    <a:pt x="2703" y="104598"/>
                  </a:cubicBezTo>
                  <a:lnTo>
                    <a:pt x="62235" y="3609"/>
                  </a:lnTo>
                  <a:cubicBezTo>
                    <a:pt x="62729" y="2776"/>
                    <a:pt x="63593" y="2283"/>
                    <a:pt x="64549" y="2283"/>
                  </a:cubicBezTo>
                  <a:cubicBezTo>
                    <a:pt x="65505" y="2283"/>
                    <a:pt x="66369" y="2776"/>
                    <a:pt x="66862" y="3609"/>
                  </a:cubicBezTo>
                  <a:lnTo>
                    <a:pt x="126395" y="104598"/>
                  </a:lnTo>
                  <a:cubicBezTo>
                    <a:pt x="126395" y="104598"/>
                    <a:pt x="126395" y="104598"/>
                    <a:pt x="126395" y="104598"/>
                  </a:cubicBezTo>
                  <a:cubicBezTo>
                    <a:pt x="126919" y="105462"/>
                    <a:pt x="126919" y="106480"/>
                    <a:pt x="126426" y="107313"/>
                  </a:cubicBezTo>
                  <a:close/>
                </a:path>
              </a:pathLst>
            </a:custGeom>
            <a:solidFill>
              <a:srgbClr val="184376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211">
              <a:extLst>
                <a:ext uri="{FF2B5EF4-FFF2-40B4-BE49-F238E27FC236}">
                  <a16:creationId xmlns="" xmlns:a16="http://schemas.microsoft.com/office/drawing/2014/main" id="{651FEB02-1E61-4CA6-8673-CE024253BA72}"/>
                </a:ext>
              </a:extLst>
            </p:cNvPr>
            <p:cNvSpPr/>
            <p:nvPr/>
          </p:nvSpPr>
          <p:spPr>
            <a:xfrm>
              <a:off x="570863" y="1300174"/>
              <a:ext cx="12060" cy="12091"/>
            </a:xfrm>
            <a:custGeom>
              <a:avLst/>
              <a:gdLst>
                <a:gd name="connsiteX0" fmla="*/ 10889 w 12060"/>
                <a:gd name="connsiteY0" fmla="*/ 0 h 12091"/>
                <a:gd name="connsiteX1" fmla="*/ 1172 w 12060"/>
                <a:gd name="connsiteY1" fmla="*/ 0 h 12091"/>
                <a:gd name="connsiteX2" fmla="*/ 0 w 12060"/>
                <a:gd name="connsiteY2" fmla="*/ 1172 h 12091"/>
                <a:gd name="connsiteX3" fmla="*/ 0 w 12060"/>
                <a:gd name="connsiteY3" fmla="*/ 10919 h 12091"/>
                <a:gd name="connsiteX4" fmla="*/ 1172 w 12060"/>
                <a:gd name="connsiteY4" fmla="*/ 12092 h 12091"/>
                <a:gd name="connsiteX5" fmla="*/ 10889 w 12060"/>
                <a:gd name="connsiteY5" fmla="*/ 12092 h 12091"/>
                <a:gd name="connsiteX6" fmla="*/ 12061 w 12060"/>
                <a:gd name="connsiteY6" fmla="*/ 10919 h 12091"/>
                <a:gd name="connsiteX7" fmla="*/ 12061 w 12060"/>
                <a:gd name="connsiteY7" fmla="*/ 1172 h 12091"/>
                <a:gd name="connsiteX8" fmla="*/ 10889 w 12060"/>
                <a:gd name="connsiteY8" fmla="*/ 0 h 12091"/>
                <a:gd name="connsiteX9" fmla="*/ 9716 w 12060"/>
                <a:gd name="connsiteY9" fmla="*/ 9747 h 12091"/>
                <a:gd name="connsiteX10" fmla="*/ 2313 w 12060"/>
                <a:gd name="connsiteY10" fmla="*/ 9747 h 12091"/>
                <a:gd name="connsiteX11" fmla="*/ 2313 w 12060"/>
                <a:gd name="connsiteY11" fmla="*/ 2313 h 12091"/>
                <a:gd name="connsiteX12" fmla="*/ 9716 w 12060"/>
                <a:gd name="connsiteY12" fmla="*/ 2313 h 12091"/>
                <a:gd name="connsiteX13" fmla="*/ 9716 w 12060"/>
                <a:gd name="connsiteY13" fmla="*/ 9747 h 12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060" h="12091">
                  <a:moveTo>
                    <a:pt x="10889" y="0"/>
                  </a:moveTo>
                  <a:lnTo>
                    <a:pt x="1172" y="0"/>
                  </a:lnTo>
                  <a:cubicBezTo>
                    <a:pt x="524" y="0"/>
                    <a:pt x="0" y="524"/>
                    <a:pt x="0" y="1172"/>
                  </a:cubicBezTo>
                  <a:lnTo>
                    <a:pt x="0" y="10919"/>
                  </a:lnTo>
                  <a:cubicBezTo>
                    <a:pt x="0" y="11567"/>
                    <a:pt x="524" y="12092"/>
                    <a:pt x="1172" y="12092"/>
                  </a:cubicBezTo>
                  <a:lnTo>
                    <a:pt x="10889" y="12092"/>
                  </a:lnTo>
                  <a:cubicBezTo>
                    <a:pt x="11536" y="12092"/>
                    <a:pt x="12061" y="11567"/>
                    <a:pt x="12061" y="10919"/>
                  </a:cubicBezTo>
                  <a:lnTo>
                    <a:pt x="12061" y="1172"/>
                  </a:lnTo>
                  <a:cubicBezTo>
                    <a:pt x="12030" y="494"/>
                    <a:pt x="11505" y="0"/>
                    <a:pt x="10889" y="0"/>
                  </a:cubicBezTo>
                  <a:close/>
                  <a:moveTo>
                    <a:pt x="9716" y="9747"/>
                  </a:moveTo>
                  <a:lnTo>
                    <a:pt x="2313" y="9747"/>
                  </a:lnTo>
                  <a:lnTo>
                    <a:pt x="2313" y="2313"/>
                  </a:lnTo>
                  <a:lnTo>
                    <a:pt x="9716" y="2313"/>
                  </a:lnTo>
                  <a:lnTo>
                    <a:pt x="9716" y="9747"/>
                  </a:lnTo>
                  <a:close/>
                </a:path>
              </a:pathLst>
            </a:custGeom>
            <a:solidFill>
              <a:srgbClr val="184376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212">
              <a:extLst>
                <a:ext uri="{FF2B5EF4-FFF2-40B4-BE49-F238E27FC236}">
                  <a16:creationId xmlns="" xmlns:a16="http://schemas.microsoft.com/office/drawing/2014/main" id="{E83B377E-F256-41EA-9EB7-2752F82BA07B}"/>
                </a:ext>
              </a:extLst>
            </p:cNvPr>
            <p:cNvSpPr/>
            <p:nvPr/>
          </p:nvSpPr>
          <p:spPr>
            <a:xfrm>
              <a:off x="570431" y="1257422"/>
              <a:ext cx="12801" cy="40284"/>
            </a:xfrm>
            <a:custGeom>
              <a:avLst/>
              <a:gdLst>
                <a:gd name="connsiteX0" fmla="*/ 0 w 12801"/>
                <a:gd name="connsiteY0" fmla="*/ 1172 h 40284"/>
                <a:gd name="connsiteX1" fmla="*/ 0 w 12801"/>
                <a:gd name="connsiteY1" fmla="*/ 13264 h 40284"/>
                <a:gd name="connsiteX2" fmla="*/ 2529 w 12801"/>
                <a:gd name="connsiteY2" fmla="*/ 39236 h 40284"/>
                <a:gd name="connsiteX3" fmla="*/ 3671 w 12801"/>
                <a:gd name="connsiteY3" fmla="*/ 40285 h 40284"/>
                <a:gd name="connsiteX4" fmla="*/ 9161 w 12801"/>
                <a:gd name="connsiteY4" fmla="*/ 40285 h 40284"/>
                <a:gd name="connsiteX5" fmla="*/ 10303 w 12801"/>
                <a:gd name="connsiteY5" fmla="*/ 39236 h 40284"/>
                <a:gd name="connsiteX6" fmla="*/ 12801 w 12801"/>
                <a:gd name="connsiteY6" fmla="*/ 13264 h 40284"/>
                <a:gd name="connsiteX7" fmla="*/ 12801 w 12801"/>
                <a:gd name="connsiteY7" fmla="*/ 13140 h 40284"/>
                <a:gd name="connsiteX8" fmla="*/ 12801 w 12801"/>
                <a:gd name="connsiteY8" fmla="*/ 1172 h 40284"/>
                <a:gd name="connsiteX9" fmla="*/ 11629 w 12801"/>
                <a:gd name="connsiteY9" fmla="*/ 0 h 40284"/>
                <a:gd name="connsiteX10" fmla="*/ 1110 w 12801"/>
                <a:gd name="connsiteY10" fmla="*/ 0 h 40284"/>
                <a:gd name="connsiteX11" fmla="*/ 0 w 12801"/>
                <a:gd name="connsiteY11" fmla="*/ 1172 h 40284"/>
                <a:gd name="connsiteX12" fmla="*/ 2313 w 12801"/>
                <a:gd name="connsiteY12" fmla="*/ 2313 h 40284"/>
                <a:gd name="connsiteX13" fmla="*/ 10518 w 12801"/>
                <a:gd name="connsiteY13" fmla="*/ 2313 h 40284"/>
                <a:gd name="connsiteX14" fmla="*/ 10518 w 12801"/>
                <a:gd name="connsiteY14" fmla="*/ 13079 h 40284"/>
                <a:gd name="connsiteX15" fmla="*/ 8112 w 12801"/>
                <a:gd name="connsiteY15" fmla="*/ 37940 h 40284"/>
                <a:gd name="connsiteX16" fmla="*/ 4719 w 12801"/>
                <a:gd name="connsiteY16" fmla="*/ 37940 h 40284"/>
                <a:gd name="connsiteX17" fmla="*/ 2283 w 12801"/>
                <a:gd name="connsiteY17" fmla="*/ 13140 h 40284"/>
                <a:gd name="connsiteX18" fmla="*/ 2283 w 12801"/>
                <a:gd name="connsiteY18" fmla="*/ 2313 h 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801" h="40284">
                  <a:moveTo>
                    <a:pt x="0" y="1172"/>
                  </a:moveTo>
                  <a:lnTo>
                    <a:pt x="0" y="13264"/>
                  </a:lnTo>
                  <a:lnTo>
                    <a:pt x="2529" y="39236"/>
                  </a:lnTo>
                  <a:cubicBezTo>
                    <a:pt x="2591" y="39822"/>
                    <a:pt x="3085" y="40285"/>
                    <a:pt x="3671" y="40285"/>
                  </a:cubicBezTo>
                  <a:lnTo>
                    <a:pt x="9161" y="40285"/>
                  </a:lnTo>
                  <a:cubicBezTo>
                    <a:pt x="9747" y="40285"/>
                    <a:pt x="10241" y="39822"/>
                    <a:pt x="10303" y="39236"/>
                  </a:cubicBezTo>
                  <a:lnTo>
                    <a:pt x="12801" y="13264"/>
                  </a:lnTo>
                  <a:cubicBezTo>
                    <a:pt x="12801" y="13233"/>
                    <a:pt x="12801" y="13202"/>
                    <a:pt x="12801" y="13140"/>
                  </a:cubicBezTo>
                  <a:lnTo>
                    <a:pt x="12801" y="1172"/>
                  </a:lnTo>
                  <a:cubicBezTo>
                    <a:pt x="12801" y="524"/>
                    <a:pt x="12277" y="0"/>
                    <a:pt x="11629" y="0"/>
                  </a:cubicBezTo>
                  <a:lnTo>
                    <a:pt x="1110" y="0"/>
                  </a:lnTo>
                  <a:cubicBezTo>
                    <a:pt x="524" y="0"/>
                    <a:pt x="0" y="524"/>
                    <a:pt x="0" y="1172"/>
                  </a:cubicBezTo>
                  <a:close/>
                  <a:moveTo>
                    <a:pt x="2313" y="2313"/>
                  </a:moveTo>
                  <a:lnTo>
                    <a:pt x="10518" y="2313"/>
                  </a:lnTo>
                  <a:lnTo>
                    <a:pt x="10518" y="13079"/>
                  </a:lnTo>
                  <a:lnTo>
                    <a:pt x="8112" y="37940"/>
                  </a:lnTo>
                  <a:lnTo>
                    <a:pt x="4719" y="37940"/>
                  </a:lnTo>
                  <a:lnTo>
                    <a:pt x="2283" y="13140"/>
                  </a:lnTo>
                  <a:lnTo>
                    <a:pt x="2283" y="2313"/>
                  </a:lnTo>
                  <a:close/>
                </a:path>
              </a:pathLst>
            </a:custGeom>
            <a:solidFill>
              <a:srgbClr val="184376"/>
            </a:solidFill>
            <a:ln w="308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4" name="Полилиния: фигура 6">
            <a:extLst>
              <a:ext uri="{FF2B5EF4-FFF2-40B4-BE49-F238E27FC236}">
                <a16:creationId xmlns="" xmlns:a16="http://schemas.microsoft.com/office/drawing/2014/main" id="{2221947D-7CB6-4C78-9176-4DB48EB84F01}"/>
              </a:ext>
            </a:extLst>
          </p:cNvPr>
          <p:cNvSpPr/>
          <p:nvPr/>
        </p:nvSpPr>
        <p:spPr>
          <a:xfrm>
            <a:off x="317397" y="697032"/>
            <a:ext cx="345076" cy="477858"/>
          </a:xfrm>
          <a:custGeom>
            <a:avLst/>
            <a:gdLst>
              <a:gd name="connsiteX0" fmla="*/ 30692 w 82173"/>
              <a:gd name="connsiteY0" fmla="*/ 117708 h 117707"/>
              <a:gd name="connsiteX1" fmla="*/ 30692 w 82173"/>
              <a:gd name="connsiteY1" fmla="*/ 98213 h 117707"/>
              <a:gd name="connsiteX2" fmla="*/ 50094 w 82173"/>
              <a:gd name="connsiteY2" fmla="*/ 98213 h 117707"/>
              <a:gd name="connsiteX3" fmla="*/ 50094 w 82173"/>
              <a:gd name="connsiteY3" fmla="*/ 117708 h 117707"/>
              <a:gd name="connsiteX4" fmla="*/ 30692 w 82173"/>
              <a:gd name="connsiteY4" fmla="*/ 117708 h 117707"/>
              <a:gd name="connsiteX5" fmla="*/ 50340 w 82173"/>
              <a:gd name="connsiteY5" fmla="*/ 90347 h 117707"/>
              <a:gd name="connsiteX6" fmla="*/ 30445 w 82173"/>
              <a:gd name="connsiteY6" fmla="*/ 90347 h 117707"/>
              <a:gd name="connsiteX7" fmla="*/ 30321 w 82173"/>
              <a:gd name="connsiteY7" fmla="*/ 85042 h 117707"/>
              <a:gd name="connsiteX8" fmla="*/ 30445 w 82173"/>
              <a:gd name="connsiteY8" fmla="*/ 82482 h 117707"/>
              <a:gd name="connsiteX9" fmla="*/ 30568 w 82173"/>
              <a:gd name="connsiteY9" fmla="*/ 79891 h 117707"/>
              <a:gd name="connsiteX10" fmla="*/ 30938 w 82173"/>
              <a:gd name="connsiteY10" fmla="*/ 77300 h 117707"/>
              <a:gd name="connsiteX11" fmla="*/ 31185 w 82173"/>
              <a:gd name="connsiteY11" fmla="*/ 74739 h 117707"/>
              <a:gd name="connsiteX12" fmla="*/ 31586 w 82173"/>
              <a:gd name="connsiteY12" fmla="*/ 72148 h 117707"/>
              <a:gd name="connsiteX13" fmla="*/ 32080 w 82173"/>
              <a:gd name="connsiteY13" fmla="*/ 69958 h 117707"/>
              <a:gd name="connsiteX14" fmla="*/ 32851 w 82173"/>
              <a:gd name="connsiteY14" fmla="*/ 67892 h 117707"/>
              <a:gd name="connsiteX15" fmla="*/ 33591 w 82173"/>
              <a:gd name="connsiteY15" fmla="*/ 66072 h 117707"/>
              <a:gd name="connsiteX16" fmla="*/ 34362 w 82173"/>
              <a:gd name="connsiteY16" fmla="*/ 64529 h 117707"/>
              <a:gd name="connsiteX17" fmla="*/ 35627 w 82173"/>
              <a:gd name="connsiteY17" fmla="*/ 62987 h 117707"/>
              <a:gd name="connsiteX18" fmla="*/ 36892 w 82173"/>
              <a:gd name="connsiteY18" fmla="*/ 61167 h 117707"/>
              <a:gd name="connsiteX19" fmla="*/ 38434 w 82173"/>
              <a:gd name="connsiteY19" fmla="*/ 59378 h 117707"/>
              <a:gd name="connsiteX20" fmla="*/ 40069 w 82173"/>
              <a:gd name="connsiteY20" fmla="*/ 57558 h 117707"/>
              <a:gd name="connsiteX21" fmla="*/ 42105 w 82173"/>
              <a:gd name="connsiteY21" fmla="*/ 55769 h 117707"/>
              <a:gd name="connsiteX22" fmla="*/ 44140 w 82173"/>
              <a:gd name="connsiteY22" fmla="*/ 53826 h 117707"/>
              <a:gd name="connsiteX23" fmla="*/ 46423 w 82173"/>
              <a:gd name="connsiteY23" fmla="*/ 51883 h 117707"/>
              <a:gd name="connsiteX24" fmla="*/ 50711 w 82173"/>
              <a:gd name="connsiteY24" fmla="*/ 48274 h 117707"/>
              <a:gd name="connsiteX25" fmla="*/ 54134 w 82173"/>
              <a:gd name="connsiteY25" fmla="*/ 45158 h 117707"/>
              <a:gd name="connsiteX26" fmla="*/ 56417 w 82173"/>
              <a:gd name="connsiteY26" fmla="*/ 42968 h 117707"/>
              <a:gd name="connsiteX27" fmla="*/ 57959 w 82173"/>
              <a:gd name="connsiteY27" fmla="*/ 41549 h 117707"/>
              <a:gd name="connsiteX28" fmla="*/ 58576 w 82173"/>
              <a:gd name="connsiteY28" fmla="*/ 40408 h 117707"/>
              <a:gd name="connsiteX29" fmla="*/ 59224 w 82173"/>
              <a:gd name="connsiteY29" fmla="*/ 39359 h 117707"/>
              <a:gd name="connsiteX30" fmla="*/ 59594 w 82173"/>
              <a:gd name="connsiteY30" fmla="*/ 38465 h 117707"/>
              <a:gd name="connsiteX31" fmla="*/ 59995 w 82173"/>
              <a:gd name="connsiteY31" fmla="*/ 37293 h 117707"/>
              <a:gd name="connsiteX32" fmla="*/ 60365 w 82173"/>
              <a:gd name="connsiteY32" fmla="*/ 36275 h 117707"/>
              <a:gd name="connsiteX33" fmla="*/ 60489 w 82173"/>
              <a:gd name="connsiteY33" fmla="*/ 35103 h 117707"/>
              <a:gd name="connsiteX34" fmla="*/ 60612 w 82173"/>
              <a:gd name="connsiteY34" fmla="*/ 34085 h 117707"/>
              <a:gd name="connsiteX35" fmla="*/ 60859 w 82173"/>
              <a:gd name="connsiteY35" fmla="*/ 32789 h 117707"/>
              <a:gd name="connsiteX36" fmla="*/ 60612 w 82173"/>
              <a:gd name="connsiteY36" fmla="*/ 31247 h 117707"/>
              <a:gd name="connsiteX37" fmla="*/ 60365 w 82173"/>
              <a:gd name="connsiteY37" fmla="*/ 29674 h 117707"/>
              <a:gd name="connsiteX38" fmla="*/ 60118 w 82173"/>
              <a:gd name="connsiteY38" fmla="*/ 28255 h 117707"/>
              <a:gd name="connsiteX39" fmla="*/ 59471 w 82173"/>
              <a:gd name="connsiteY39" fmla="*/ 26836 h 117707"/>
              <a:gd name="connsiteX40" fmla="*/ 58700 w 82173"/>
              <a:gd name="connsiteY40" fmla="*/ 25417 h 117707"/>
              <a:gd name="connsiteX41" fmla="*/ 57959 w 82173"/>
              <a:gd name="connsiteY41" fmla="*/ 23998 h 117707"/>
              <a:gd name="connsiteX42" fmla="*/ 56818 w 82173"/>
              <a:gd name="connsiteY42" fmla="*/ 22857 h 117707"/>
              <a:gd name="connsiteX43" fmla="*/ 55677 w 82173"/>
              <a:gd name="connsiteY43" fmla="*/ 21685 h 117707"/>
              <a:gd name="connsiteX44" fmla="*/ 54289 w 82173"/>
              <a:gd name="connsiteY44" fmla="*/ 20636 h 117707"/>
              <a:gd name="connsiteX45" fmla="*/ 52870 w 82173"/>
              <a:gd name="connsiteY45" fmla="*/ 19618 h 117707"/>
              <a:gd name="connsiteX46" fmla="*/ 51235 w 82173"/>
              <a:gd name="connsiteY46" fmla="*/ 18847 h 117707"/>
              <a:gd name="connsiteX47" fmla="*/ 49723 w 82173"/>
              <a:gd name="connsiteY47" fmla="*/ 18199 h 117707"/>
              <a:gd name="connsiteX48" fmla="*/ 47934 w 82173"/>
              <a:gd name="connsiteY48" fmla="*/ 17675 h 117707"/>
              <a:gd name="connsiteX49" fmla="*/ 46022 w 82173"/>
              <a:gd name="connsiteY49" fmla="*/ 17305 h 117707"/>
              <a:gd name="connsiteX50" fmla="*/ 44017 w 82173"/>
              <a:gd name="connsiteY50" fmla="*/ 17150 h 117707"/>
              <a:gd name="connsiteX51" fmla="*/ 41858 w 82173"/>
              <a:gd name="connsiteY51" fmla="*/ 17027 h 117707"/>
              <a:gd name="connsiteX52" fmla="*/ 39822 w 82173"/>
              <a:gd name="connsiteY52" fmla="*/ 17150 h 117707"/>
              <a:gd name="connsiteX53" fmla="*/ 37786 w 82173"/>
              <a:gd name="connsiteY53" fmla="*/ 17305 h 117707"/>
              <a:gd name="connsiteX54" fmla="*/ 35874 w 82173"/>
              <a:gd name="connsiteY54" fmla="*/ 17675 h 117707"/>
              <a:gd name="connsiteX55" fmla="*/ 34115 w 82173"/>
              <a:gd name="connsiteY55" fmla="*/ 18199 h 117707"/>
              <a:gd name="connsiteX56" fmla="*/ 32450 w 82173"/>
              <a:gd name="connsiteY56" fmla="*/ 18970 h 117707"/>
              <a:gd name="connsiteX57" fmla="*/ 30938 w 82173"/>
              <a:gd name="connsiteY57" fmla="*/ 19741 h 117707"/>
              <a:gd name="connsiteX58" fmla="*/ 29427 w 82173"/>
              <a:gd name="connsiteY58" fmla="*/ 20790 h 117707"/>
              <a:gd name="connsiteX59" fmla="*/ 27885 w 82173"/>
              <a:gd name="connsiteY59" fmla="*/ 21808 h 117707"/>
              <a:gd name="connsiteX60" fmla="*/ 26497 w 82173"/>
              <a:gd name="connsiteY60" fmla="*/ 23104 h 117707"/>
              <a:gd name="connsiteX61" fmla="*/ 25355 w 82173"/>
              <a:gd name="connsiteY61" fmla="*/ 24646 h 117707"/>
              <a:gd name="connsiteX62" fmla="*/ 24091 w 82173"/>
              <a:gd name="connsiteY62" fmla="*/ 26342 h 117707"/>
              <a:gd name="connsiteX63" fmla="*/ 23073 w 82173"/>
              <a:gd name="connsiteY63" fmla="*/ 27885 h 117707"/>
              <a:gd name="connsiteX64" fmla="*/ 22178 w 82173"/>
              <a:gd name="connsiteY64" fmla="*/ 29828 h 117707"/>
              <a:gd name="connsiteX65" fmla="*/ 21314 w 82173"/>
              <a:gd name="connsiteY65" fmla="*/ 32018 h 117707"/>
              <a:gd name="connsiteX66" fmla="*/ 20667 w 82173"/>
              <a:gd name="connsiteY66" fmla="*/ 34331 h 117707"/>
              <a:gd name="connsiteX67" fmla="*/ 20173 w 82173"/>
              <a:gd name="connsiteY67" fmla="*/ 36645 h 117707"/>
              <a:gd name="connsiteX68" fmla="*/ 0 w 82173"/>
              <a:gd name="connsiteY68" fmla="*/ 34208 h 117707"/>
              <a:gd name="connsiteX69" fmla="*/ 123 w 82173"/>
              <a:gd name="connsiteY69" fmla="*/ 32388 h 117707"/>
              <a:gd name="connsiteX70" fmla="*/ 247 w 82173"/>
              <a:gd name="connsiteY70" fmla="*/ 30599 h 117707"/>
              <a:gd name="connsiteX71" fmla="*/ 648 w 82173"/>
              <a:gd name="connsiteY71" fmla="*/ 28903 h 117707"/>
              <a:gd name="connsiteX72" fmla="*/ 1141 w 82173"/>
              <a:gd name="connsiteY72" fmla="*/ 27237 h 117707"/>
              <a:gd name="connsiteX73" fmla="*/ 1511 w 82173"/>
              <a:gd name="connsiteY73" fmla="*/ 25540 h 117707"/>
              <a:gd name="connsiteX74" fmla="*/ 2036 w 82173"/>
              <a:gd name="connsiteY74" fmla="*/ 23998 h 117707"/>
              <a:gd name="connsiteX75" fmla="*/ 2653 w 82173"/>
              <a:gd name="connsiteY75" fmla="*/ 22579 h 117707"/>
              <a:gd name="connsiteX76" fmla="*/ 3424 w 82173"/>
              <a:gd name="connsiteY76" fmla="*/ 21037 h 117707"/>
              <a:gd name="connsiteX77" fmla="*/ 4195 w 82173"/>
              <a:gd name="connsiteY77" fmla="*/ 19495 h 117707"/>
              <a:gd name="connsiteX78" fmla="*/ 5059 w 82173"/>
              <a:gd name="connsiteY78" fmla="*/ 17952 h 117707"/>
              <a:gd name="connsiteX79" fmla="*/ 5953 w 82173"/>
              <a:gd name="connsiteY79" fmla="*/ 16657 h 117707"/>
              <a:gd name="connsiteX80" fmla="*/ 6971 w 82173"/>
              <a:gd name="connsiteY80" fmla="*/ 15238 h 117707"/>
              <a:gd name="connsiteX81" fmla="*/ 7989 w 82173"/>
              <a:gd name="connsiteY81" fmla="*/ 13819 h 117707"/>
              <a:gd name="connsiteX82" fmla="*/ 9254 w 82173"/>
              <a:gd name="connsiteY82" fmla="*/ 12400 h 117707"/>
              <a:gd name="connsiteX83" fmla="*/ 11783 w 82173"/>
              <a:gd name="connsiteY83" fmla="*/ 9932 h 117707"/>
              <a:gd name="connsiteX84" fmla="*/ 13325 w 82173"/>
              <a:gd name="connsiteY84" fmla="*/ 8791 h 117707"/>
              <a:gd name="connsiteX85" fmla="*/ 14713 w 82173"/>
              <a:gd name="connsiteY85" fmla="*/ 7619 h 117707"/>
              <a:gd name="connsiteX86" fmla="*/ 16348 w 82173"/>
              <a:gd name="connsiteY86" fmla="*/ 6570 h 117707"/>
              <a:gd name="connsiteX87" fmla="*/ 17891 w 82173"/>
              <a:gd name="connsiteY87" fmla="*/ 5676 h 117707"/>
              <a:gd name="connsiteX88" fmla="*/ 19402 w 82173"/>
              <a:gd name="connsiteY88" fmla="*/ 4658 h 117707"/>
              <a:gd name="connsiteX89" fmla="*/ 21037 w 82173"/>
              <a:gd name="connsiteY89" fmla="*/ 3887 h 117707"/>
              <a:gd name="connsiteX90" fmla="*/ 22826 w 82173"/>
              <a:gd name="connsiteY90" fmla="*/ 3239 h 117707"/>
              <a:gd name="connsiteX91" fmla="*/ 24615 w 82173"/>
              <a:gd name="connsiteY91" fmla="*/ 2437 h 117707"/>
              <a:gd name="connsiteX92" fmla="*/ 26497 w 82173"/>
              <a:gd name="connsiteY92" fmla="*/ 1943 h 117707"/>
              <a:gd name="connsiteX93" fmla="*/ 28409 w 82173"/>
              <a:gd name="connsiteY93" fmla="*/ 1419 h 117707"/>
              <a:gd name="connsiteX94" fmla="*/ 30321 w 82173"/>
              <a:gd name="connsiteY94" fmla="*/ 1018 h 117707"/>
              <a:gd name="connsiteX95" fmla="*/ 32326 w 82173"/>
              <a:gd name="connsiteY95" fmla="*/ 648 h 117707"/>
              <a:gd name="connsiteX96" fmla="*/ 34362 w 82173"/>
              <a:gd name="connsiteY96" fmla="*/ 401 h 117707"/>
              <a:gd name="connsiteX97" fmla="*/ 36645 w 82173"/>
              <a:gd name="connsiteY97" fmla="*/ 123 h 117707"/>
              <a:gd name="connsiteX98" fmla="*/ 40963 w 82173"/>
              <a:gd name="connsiteY98" fmla="*/ 0 h 117707"/>
              <a:gd name="connsiteX99" fmla="*/ 45528 w 82173"/>
              <a:gd name="connsiteY99" fmla="*/ 123 h 117707"/>
              <a:gd name="connsiteX100" fmla="*/ 47811 w 82173"/>
              <a:gd name="connsiteY100" fmla="*/ 401 h 117707"/>
              <a:gd name="connsiteX101" fmla="*/ 49970 w 82173"/>
              <a:gd name="connsiteY101" fmla="*/ 648 h 117707"/>
              <a:gd name="connsiteX102" fmla="*/ 52006 w 82173"/>
              <a:gd name="connsiteY102" fmla="*/ 1018 h 117707"/>
              <a:gd name="connsiteX103" fmla="*/ 54011 w 82173"/>
              <a:gd name="connsiteY103" fmla="*/ 1419 h 117707"/>
              <a:gd name="connsiteX104" fmla="*/ 56047 w 82173"/>
              <a:gd name="connsiteY104" fmla="*/ 1943 h 117707"/>
              <a:gd name="connsiteX105" fmla="*/ 57959 w 82173"/>
              <a:gd name="connsiteY105" fmla="*/ 2437 h 117707"/>
              <a:gd name="connsiteX106" fmla="*/ 59718 w 82173"/>
              <a:gd name="connsiteY106" fmla="*/ 3239 h 117707"/>
              <a:gd name="connsiteX107" fmla="*/ 61507 w 82173"/>
              <a:gd name="connsiteY107" fmla="*/ 4010 h 117707"/>
              <a:gd name="connsiteX108" fmla="*/ 63265 w 82173"/>
              <a:gd name="connsiteY108" fmla="*/ 4658 h 117707"/>
              <a:gd name="connsiteX109" fmla="*/ 64930 w 82173"/>
              <a:gd name="connsiteY109" fmla="*/ 5676 h 117707"/>
              <a:gd name="connsiteX110" fmla="*/ 66565 w 82173"/>
              <a:gd name="connsiteY110" fmla="*/ 6570 h 117707"/>
              <a:gd name="connsiteX111" fmla="*/ 68108 w 82173"/>
              <a:gd name="connsiteY111" fmla="*/ 7742 h 117707"/>
              <a:gd name="connsiteX112" fmla="*/ 69619 w 82173"/>
              <a:gd name="connsiteY112" fmla="*/ 8914 h 117707"/>
              <a:gd name="connsiteX113" fmla="*/ 71007 w 82173"/>
              <a:gd name="connsiteY113" fmla="*/ 10056 h 117707"/>
              <a:gd name="connsiteX114" fmla="*/ 73536 w 82173"/>
              <a:gd name="connsiteY114" fmla="*/ 12647 h 117707"/>
              <a:gd name="connsiteX115" fmla="*/ 74832 w 82173"/>
              <a:gd name="connsiteY115" fmla="*/ 13942 h 117707"/>
              <a:gd name="connsiteX116" fmla="*/ 75973 w 82173"/>
              <a:gd name="connsiteY116" fmla="*/ 15361 h 117707"/>
              <a:gd name="connsiteX117" fmla="*/ 76837 w 82173"/>
              <a:gd name="connsiteY117" fmla="*/ 16780 h 117707"/>
              <a:gd name="connsiteX118" fmla="*/ 77855 w 82173"/>
              <a:gd name="connsiteY118" fmla="*/ 18076 h 117707"/>
              <a:gd name="connsiteX119" fmla="*/ 78626 w 82173"/>
              <a:gd name="connsiteY119" fmla="*/ 19495 h 117707"/>
              <a:gd name="connsiteX120" fmla="*/ 79521 w 82173"/>
              <a:gd name="connsiteY120" fmla="*/ 20913 h 117707"/>
              <a:gd name="connsiteX121" fmla="*/ 80137 w 82173"/>
              <a:gd name="connsiteY121" fmla="*/ 22456 h 117707"/>
              <a:gd name="connsiteX122" fmla="*/ 80662 w 82173"/>
              <a:gd name="connsiteY122" fmla="*/ 23875 h 117707"/>
              <a:gd name="connsiteX123" fmla="*/ 81032 w 82173"/>
              <a:gd name="connsiteY123" fmla="*/ 25417 h 117707"/>
              <a:gd name="connsiteX124" fmla="*/ 81526 w 82173"/>
              <a:gd name="connsiteY124" fmla="*/ 26959 h 117707"/>
              <a:gd name="connsiteX125" fmla="*/ 81803 w 82173"/>
              <a:gd name="connsiteY125" fmla="*/ 28656 h 117707"/>
              <a:gd name="connsiteX126" fmla="*/ 82050 w 82173"/>
              <a:gd name="connsiteY126" fmla="*/ 30198 h 117707"/>
              <a:gd name="connsiteX127" fmla="*/ 82173 w 82173"/>
              <a:gd name="connsiteY127" fmla="*/ 31740 h 117707"/>
              <a:gd name="connsiteX128" fmla="*/ 82173 w 82173"/>
              <a:gd name="connsiteY128" fmla="*/ 33437 h 117707"/>
              <a:gd name="connsiteX129" fmla="*/ 82173 w 82173"/>
              <a:gd name="connsiteY129" fmla="*/ 35226 h 117707"/>
              <a:gd name="connsiteX130" fmla="*/ 81927 w 82173"/>
              <a:gd name="connsiteY130" fmla="*/ 37046 h 117707"/>
              <a:gd name="connsiteX131" fmla="*/ 81680 w 82173"/>
              <a:gd name="connsiteY131" fmla="*/ 38835 h 117707"/>
              <a:gd name="connsiteX132" fmla="*/ 81155 w 82173"/>
              <a:gd name="connsiteY132" fmla="*/ 40655 h 117707"/>
              <a:gd name="connsiteX133" fmla="*/ 80538 w 82173"/>
              <a:gd name="connsiteY133" fmla="*/ 42475 h 117707"/>
              <a:gd name="connsiteX134" fmla="*/ 79891 w 82173"/>
              <a:gd name="connsiteY134" fmla="*/ 44140 h 117707"/>
              <a:gd name="connsiteX135" fmla="*/ 78996 w 82173"/>
              <a:gd name="connsiteY135" fmla="*/ 45806 h 117707"/>
              <a:gd name="connsiteX136" fmla="*/ 78102 w 82173"/>
              <a:gd name="connsiteY136" fmla="*/ 47503 h 117707"/>
              <a:gd name="connsiteX137" fmla="*/ 76837 w 82173"/>
              <a:gd name="connsiteY137" fmla="*/ 49292 h 117707"/>
              <a:gd name="connsiteX138" fmla="*/ 75449 w 82173"/>
              <a:gd name="connsiteY138" fmla="*/ 50988 h 117707"/>
              <a:gd name="connsiteX139" fmla="*/ 73691 w 82173"/>
              <a:gd name="connsiteY139" fmla="*/ 53178 h 117707"/>
              <a:gd name="connsiteX140" fmla="*/ 71655 w 82173"/>
              <a:gd name="connsiteY140" fmla="*/ 55368 h 117707"/>
              <a:gd name="connsiteX141" fmla="*/ 69372 w 82173"/>
              <a:gd name="connsiteY141" fmla="*/ 57558 h 117707"/>
              <a:gd name="connsiteX142" fmla="*/ 66689 w 82173"/>
              <a:gd name="connsiteY142" fmla="*/ 60026 h 117707"/>
              <a:gd name="connsiteX143" fmla="*/ 60489 w 82173"/>
              <a:gd name="connsiteY143" fmla="*/ 65424 h 117707"/>
              <a:gd name="connsiteX144" fmla="*/ 57435 w 82173"/>
              <a:gd name="connsiteY144" fmla="*/ 68138 h 117707"/>
              <a:gd name="connsiteX145" fmla="*/ 54906 w 82173"/>
              <a:gd name="connsiteY145" fmla="*/ 70729 h 117707"/>
              <a:gd name="connsiteX146" fmla="*/ 52993 w 82173"/>
              <a:gd name="connsiteY146" fmla="*/ 72920 h 117707"/>
              <a:gd name="connsiteX147" fmla="*/ 52376 w 82173"/>
              <a:gd name="connsiteY147" fmla="*/ 73968 h 117707"/>
              <a:gd name="connsiteX148" fmla="*/ 52006 w 82173"/>
              <a:gd name="connsiteY148" fmla="*/ 74863 h 117707"/>
              <a:gd name="connsiteX149" fmla="*/ 51605 w 82173"/>
              <a:gd name="connsiteY149" fmla="*/ 75881 h 117707"/>
              <a:gd name="connsiteX150" fmla="*/ 51112 w 82173"/>
              <a:gd name="connsiteY150" fmla="*/ 77454 h 117707"/>
              <a:gd name="connsiteX151" fmla="*/ 50865 w 82173"/>
              <a:gd name="connsiteY151" fmla="*/ 79243 h 117707"/>
              <a:gd name="connsiteX152" fmla="*/ 50711 w 82173"/>
              <a:gd name="connsiteY152" fmla="*/ 81186 h 117707"/>
              <a:gd name="connsiteX153" fmla="*/ 50464 w 82173"/>
              <a:gd name="connsiteY153" fmla="*/ 85566 h 117707"/>
              <a:gd name="connsiteX154" fmla="*/ 50340 w 82173"/>
              <a:gd name="connsiteY154" fmla="*/ 90347 h 11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82173" h="117707">
                <a:moveTo>
                  <a:pt x="30692" y="117708"/>
                </a:moveTo>
                <a:lnTo>
                  <a:pt x="30692" y="98213"/>
                </a:lnTo>
                <a:lnTo>
                  <a:pt x="50094" y="98213"/>
                </a:lnTo>
                <a:lnTo>
                  <a:pt x="50094" y="117708"/>
                </a:lnTo>
                <a:lnTo>
                  <a:pt x="30692" y="117708"/>
                </a:lnTo>
                <a:close/>
                <a:moveTo>
                  <a:pt x="50340" y="90347"/>
                </a:moveTo>
                <a:lnTo>
                  <a:pt x="30445" y="90347"/>
                </a:lnTo>
                <a:lnTo>
                  <a:pt x="30321" y="85042"/>
                </a:lnTo>
                <a:lnTo>
                  <a:pt x="30445" y="82482"/>
                </a:lnTo>
                <a:lnTo>
                  <a:pt x="30568" y="79891"/>
                </a:lnTo>
                <a:lnTo>
                  <a:pt x="30938" y="77300"/>
                </a:lnTo>
                <a:lnTo>
                  <a:pt x="31185" y="74739"/>
                </a:lnTo>
                <a:lnTo>
                  <a:pt x="31586" y="72148"/>
                </a:lnTo>
                <a:lnTo>
                  <a:pt x="32080" y="69958"/>
                </a:lnTo>
                <a:lnTo>
                  <a:pt x="32851" y="67892"/>
                </a:lnTo>
                <a:lnTo>
                  <a:pt x="33591" y="66072"/>
                </a:lnTo>
                <a:lnTo>
                  <a:pt x="34362" y="64529"/>
                </a:lnTo>
                <a:lnTo>
                  <a:pt x="35627" y="62987"/>
                </a:lnTo>
                <a:lnTo>
                  <a:pt x="36892" y="61167"/>
                </a:lnTo>
                <a:lnTo>
                  <a:pt x="38434" y="59378"/>
                </a:lnTo>
                <a:lnTo>
                  <a:pt x="40069" y="57558"/>
                </a:lnTo>
                <a:lnTo>
                  <a:pt x="42105" y="55769"/>
                </a:lnTo>
                <a:lnTo>
                  <a:pt x="44140" y="53826"/>
                </a:lnTo>
                <a:lnTo>
                  <a:pt x="46423" y="51883"/>
                </a:lnTo>
                <a:lnTo>
                  <a:pt x="50711" y="48274"/>
                </a:lnTo>
                <a:lnTo>
                  <a:pt x="54134" y="45158"/>
                </a:lnTo>
                <a:lnTo>
                  <a:pt x="56417" y="42968"/>
                </a:lnTo>
                <a:lnTo>
                  <a:pt x="57959" y="41549"/>
                </a:lnTo>
                <a:lnTo>
                  <a:pt x="58576" y="40408"/>
                </a:lnTo>
                <a:lnTo>
                  <a:pt x="59224" y="39359"/>
                </a:lnTo>
                <a:lnTo>
                  <a:pt x="59594" y="38465"/>
                </a:lnTo>
                <a:lnTo>
                  <a:pt x="59995" y="37293"/>
                </a:lnTo>
                <a:lnTo>
                  <a:pt x="60365" y="36275"/>
                </a:lnTo>
                <a:lnTo>
                  <a:pt x="60489" y="35103"/>
                </a:lnTo>
                <a:lnTo>
                  <a:pt x="60612" y="34085"/>
                </a:lnTo>
                <a:lnTo>
                  <a:pt x="60859" y="32789"/>
                </a:lnTo>
                <a:lnTo>
                  <a:pt x="60612" y="31247"/>
                </a:lnTo>
                <a:lnTo>
                  <a:pt x="60365" y="29674"/>
                </a:lnTo>
                <a:lnTo>
                  <a:pt x="60118" y="28255"/>
                </a:lnTo>
                <a:lnTo>
                  <a:pt x="59471" y="26836"/>
                </a:lnTo>
                <a:lnTo>
                  <a:pt x="58700" y="25417"/>
                </a:lnTo>
                <a:lnTo>
                  <a:pt x="57959" y="23998"/>
                </a:lnTo>
                <a:lnTo>
                  <a:pt x="56818" y="22857"/>
                </a:lnTo>
                <a:lnTo>
                  <a:pt x="55677" y="21685"/>
                </a:lnTo>
                <a:lnTo>
                  <a:pt x="54289" y="20636"/>
                </a:lnTo>
                <a:lnTo>
                  <a:pt x="52870" y="19618"/>
                </a:lnTo>
                <a:lnTo>
                  <a:pt x="51235" y="18847"/>
                </a:lnTo>
                <a:lnTo>
                  <a:pt x="49723" y="18199"/>
                </a:lnTo>
                <a:lnTo>
                  <a:pt x="47934" y="17675"/>
                </a:lnTo>
                <a:lnTo>
                  <a:pt x="46022" y="17305"/>
                </a:lnTo>
                <a:lnTo>
                  <a:pt x="44017" y="17150"/>
                </a:lnTo>
                <a:lnTo>
                  <a:pt x="41858" y="17027"/>
                </a:lnTo>
                <a:lnTo>
                  <a:pt x="39822" y="17150"/>
                </a:lnTo>
                <a:lnTo>
                  <a:pt x="37786" y="17305"/>
                </a:lnTo>
                <a:lnTo>
                  <a:pt x="35874" y="17675"/>
                </a:lnTo>
                <a:lnTo>
                  <a:pt x="34115" y="18199"/>
                </a:lnTo>
                <a:lnTo>
                  <a:pt x="32450" y="18970"/>
                </a:lnTo>
                <a:lnTo>
                  <a:pt x="30938" y="19741"/>
                </a:lnTo>
                <a:lnTo>
                  <a:pt x="29427" y="20790"/>
                </a:lnTo>
                <a:lnTo>
                  <a:pt x="27885" y="21808"/>
                </a:lnTo>
                <a:lnTo>
                  <a:pt x="26497" y="23104"/>
                </a:lnTo>
                <a:lnTo>
                  <a:pt x="25355" y="24646"/>
                </a:lnTo>
                <a:lnTo>
                  <a:pt x="24091" y="26342"/>
                </a:lnTo>
                <a:lnTo>
                  <a:pt x="23073" y="27885"/>
                </a:lnTo>
                <a:lnTo>
                  <a:pt x="22178" y="29828"/>
                </a:lnTo>
                <a:lnTo>
                  <a:pt x="21314" y="32018"/>
                </a:lnTo>
                <a:lnTo>
                  <a:pt x="20667" y="34331"/>
                </a:lnTo>
                <a:lnTo>
                  <a:pt x="20173" y="36645"/>
                </a:lnTo>
                <a:lnTo>
                  <a:pt x="0" y="34208"/>
                </a:lnTo>
                <a:lnTo>
                  <a:pt x="123" y="32388"/>
                </a:lnTo>
                <a:lnTo>
                  <a:pt x="247" y="30599"/>
                </a:lnTo>
                <a:lnTo>
                  <a:pt x="648" y="28903"/>
                </a:lnTo>
                <a:lnTo>
                  <a:pt x="1141" y="27237"/>
                </a:lnTo>
                <a:lnTo>
                  <a:pt x="1511" y="25540"/>
                </a:lnTo>
                <a:lnTo>
                  <a:pt x="2036" y="23998"/>
                </a:lnTo>
                <a:lnTo>
                  <a:pt x="2653" y="22579"/>
                </a:lnTo>
                <a:lnTo>
                  <a:pt x="3424" y="21037"/>
                </a:lnTo>
                <a:lnTo>
                  <a:pt x="4195" y="19495"/>
                </a:lnTo>
                <a:lnTo>
                  <a:pt x="5059" y="17952"/>
                </a:lnTo>
                <a:lnTo>
                  <a:pt x="5953" y="16657"/>
                </a:lnTo>
                <a:lnTo>
                  <a:pt x="6971" y="15238"/>
                </a:lnTo>
                <a:lnTo>
                  <a:pt x="7989" y="13819"/>
                </a:lnTo>
                <a:lnTo>
                  <a:pt x="9254" y="12400"/>
                </a:lnTo>
                <a:lnTo>
                  <a:pt x="11783" y="9932"/>
                </a:lnTo>
                <a:lnTo>
                  <a:pt x="13325" y="8791"/>
                </a:lnTo>
                <a:lnTo>
                  <a:pt x="14713" y="7619"/>
                </a:lnTo>
                <a:lnTo>
                  <a:pt x="16348" y="6570"/>
                </a:lnTo>
                <a:lnTo>
                  <a:pt x="17891" y="5676"/>
                </a:lnTo>
                <a:lnTo>
                  <a:pt x="19402" y="4658"/>
                </a:lnTo>
                <a:lnTo>
                  <a:pt x="21037" y="3887"/>
                </a:lnTo>
                <a:lnTo>
                  <a:pt x="22826" y="3239"/>
                </a:lnTo>
                <a:lnTo>
                  <a:pt x="24615" y="2437"/>
                </a:lnTo>
                <a:lnTo>
                  <a:pt x="26497" y="1943"/>
                </a:lnTo>
                <a:lnTo>
                  <a:pt x="28409" y="1419"/>
                </a:lnTo>
                <a:lnTo>
                  <a:pt x="30321" y="1018"/>
                </a:lnTo>
                <a:lnTo>
                  <a:pt x="32326" y="648"/>
                </a:lnTo>
                <a:lnTo>
                  <a:pt x="34362" y="401"/>
                </a:lnTo>
                <a:lnTo>
                  <a:pt x="36645" y="123"/>
                </a:lnTo>
                <a:lnTo>
                  <a:pt x="40963" y="0"/>
                </a:lnTo>
                <a:lnTo>
                  <a:pt x="45528" y="123"/>
                </a:lnTo>
                <a:lnTo>
                  <a:pt x="47811" y="401"/>
                </a:lnTo>
                <a:lnTo>
                  <a:pt x="49970" y="648"/>
                </a:lnTo>
                <a:lnTo>
                  <a:pt x="52006" y="1018"/>
                </a:lnTo>
                <a:lnTo>
                  <a:pt x="54011" y="1419"/>
                </a:lnTo>
                <a:lnTo>
                  <a:pt x="56047" y="1943"/>
                </a:lnTo>
                <a:lnTo>
                  <a:pt x="57959" y="2437"/>
                </a:lnTo>
                <a:lnTo>
                  <a:pt x="59718" y="3239"/>
                </a:lnTo>
                <a:lnTo>
                  <a:pt x="61507" y="4010"/>
                </a:lnTo>
                <a:lnTo>
                  <a:pt x="63265" y="4658"/>
                </a:lnTo>
                <a:lnTo>
                  <a:pt x="64930" y="5676"/>
                </a:lnTo>
                <a:lnTo>
                  <a:pt x="66565" y="6570"/>
                </a:lnTo>
                <a:lnTo>
                  <a:pt x="68108" y="7742"/>
                </a:lnTo>
                <a:lnTo>
                  <a:pt x="69619" y="8914"/>
                </a:lnTo>
                <a:lnTo>
                  <a:pt x="71007" y="10056"/>
                </a:lnTo>
                <a:lnTo>
                  <a:pt x="73536" y="12647"/>
                </a:lnTo>
                <a:lnTo>
                  <a:pt x="74832" y="13942"/>
                </a:lnTo>
                <a:lnTo>
                  <a:pt x="75973" y="15361"/>
                </a:lnTo>
                <a:lnTo>
                  <a:pt x="76837" y="16780"/>
                </a:lnTo>
                <a:lnTo>
                  <a:pt x="77855" y="18076"/>
                </a:lnTo>
                <a:lnTo>
                  <a:pt x="78626" y="19495"/>
                </a:lnTo>
                <a:lnTo>
                  <a:pt x="79521" y="20913"/>
                </a:lnTo>
                <a:lnTo>
                  <a:pt x="80137" y="22456"/>
                </a:lnTo>
                <a:lnTo>
                  <a:pt x="80662" y="23875"/>
                </a:lnTo>
                <a:lnTo>
                  <a:pt x="81032" y="25417"/>
                </a:lnTo>
                <a:lnTo>
                  <a:pt x="81526" y="26959"/>
                </a:lnTo>
                <a:lnTo>
                  <a:pt x="81803" y="28656"/>
                </a:lnTo>
                <a:lnTo>
                  <a:pt x="82050" y="30198"/>
                </a:lnTo>
                <a:lnTo>
                  <a:pt x="82173" y="31740"/>
                </a:lnTo>
                <a:lnTo>
                  <a:pt x="82173" y="33437"/>
                </a:lnTo>
                <a:lnTo>
                  <a:pt x="82173" y="35226"/>
                </a:lnTo>
                <a:lnTo>
                  <a:pt x="81927" y="37046"/>
                </a:lnTo>
                <a:lnTo>
                  <a:pt x="81680" y="38835"/>
                </a:lnTo>
                <a:lnTo>
                  <a:pt x="81155" y="40655"/>
                </a:lnTo>
                <a:lnTo>
                  <a:pt x="80538" y="42475"/>
                </a:lnTo>
                <a:lnTo>
                  <a:pt x="79891" y="44140"/>
                </a:lnTo>
                <a:lnTo>
                  <a:pt x="78996" y="45806"/>
                </a:lnTo>
                <a:lnTo>
                  <a:pt x="78102" y="47503"/>
                </a:lnTo>
                <a:lnTo>
                  <a:pt x="76837" y="49292"/>
                </a:lnTo>
                <a:lnTo>
                  <a:pt x="75449" y="50988"/>
                </a:lnTo>
                <a:lnTo>
                  <a:pt x="73691" y="53178"/>
                </a:lnTo>
                <a:lnTo>
                  <a:pt x="71655" y="55368"/>
                </a:lnTo>
                <a:lnTo>
                  <a:pt x="69372" y="57558"/>
                </a:lnTo>
                <a:lnTo>
                  <a:pt x="66689" y="60026"/>
                </a:lnTo>
                <a:lnTo>
                  <a:pt x="60489" y="65424"/>
                </a:lnTo>
                <a:lnTo>
                  <a:pt x="57435" y="68138"/>
                </a:lnTo>
                <a:lnTo>
                  <a:pt x="54906" y="70729"/>
                </a:lnTo>
                <a:lnTo>
                  <a:pt x="52993" y="72920"/>
                </a:lnTo>
                <a:lnTo>
                  <a:pt x="52376" y="73968"/>
                </a:lnTo>
                <a:lnTo>
                  <a:pt x="52006" y="74863"/>
                </a:lnTo>
                <a:lnTo>
                  <a:pt x="51605" y="75881"/>
                </a:lnTo>
                <a:lnTo>
                  <a:pt x="51112" y="77454"/>
                </a:lnTo>
                <a:lnTo>
                  <a:pt x="50865" y="79243"/>
                </a:lnTo>
                <a:lnTo>
                  <a:pt x="50711" y="81186"/>
                </a:lnTo>
                <a:lnTo>
                  <a:pt x="50464" y="85566"/>
                </a:lnTo>
                <a:lnTo>
                  <a:pt x="50340" y="90347"/>
                </a:lnTo>
                <a:close/>
              </a:path>
            </a:pathLst>
          </a:custGeom>
          <a:noFill/>
          <a:ln w="2312" cap="rnd">
            <a:solidFill>
              <a:srgbClr val="184376"/>
            </a:solidFill>
            <a:prstDash val="solid"/>
            <a:round/>
          </a:ln>
        </p:spPr>
        <p:txBody>
          <a:bodyPr rtlCol="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36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487"/>
            <a:ext cx="11796665" cy="7565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осуществления закупки и соблюдение квоты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30296"/>
            <a:ext cx="12192000" cy="6160969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 связи для признания товара российским заказчик в документации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закупке указывает требование о представлении участником закупки в составе заявки на участие в закупке информации о нахождении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товара*: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промышленной продукции 	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https://gisp.gov.ru/pp719v2/pub/prod/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442913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едином реестре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радиоэлектронной продукции 	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https://gisp.gov.ru/rep/marketplace/#/products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0" indent="442913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евразийском реестре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промышленных товаров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https://erpt.eecommission.org/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442913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реестре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промышленной продукции, произведенной на территории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Российской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Федерации, реестр промышленной продукции,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произведенной на территориях отдельных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Донецкой и Луганской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областей Украины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https://gisp.gov.ru/pp719v2/pub/otherprod/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97031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642258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28.05.2021 № 43917/12 «О реализации Постановления Правительства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от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03.12.2020 № 2013»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AAFD93E8-6A96-45D9-B234-ED0F9996BD8B}"/>
              </a:ext>
            </a:extLst>
          </p:cNvPr>
          <p:cNvGrpSpPr/>
          <p:nvPr/>
        </p:nvGrpSpPr>
        <p:grpSpPr>
          <a:xfrm>
            <a:off x="295264" y="849087"/>
            <a:ext cx="497838" cy="534350"/>
            <a:chOff x="897795" y="5802885"/>
            <a:chExt cx="234925" cy="249007"/>
          </a:xfrm>
        </p:grpSpPr>
        <p:sp>
          <p:nvSpPr>
            <p:cNvPr id="9" name="Полилиния: фигура 805">
              <a:extLst>
                <a:ext uri="{FF2B5EF4-FFF2-40B4-BE49-F238E27FC236}">
                  <a16:creationId xmlns="" xmlns:a16="http://schemas.microsoft.com/office/drawing/2014/main" id="{53E6C62F-B4B3-43D5-B489-68B289AB7BE7}"/>
                </a:ext>
              </a:extLst>
            </p:cNvPr>
            <p:cNvSpPr/>
            <p:nvPr/>
          </p:nvSpPr>
          <p:spPr>
            <a:xfrm>
              <a:off x="978510" y="5999638"/>
              <a:ext cx="39830" cy="52254"/>
            </a:xfrm>
            <a:custGeom>
              <a:avLst/>
              <a:gdLst>
                <a:gd name="connsiteX0" fmla="*/ 16441 w 23535"/>
                <a:gd name="connsiteY0" fmla="*/ 0 h 30876"/>
                <a:gd name="connsiteX1" fmla="*/ 16009 w 23535"/>
                <a:gd name="connsiteY1" fmla="*/ 2622 h 30876"/>
                <a:gd name="connsiteX2" fmla="*/ 0 w 23535"/>
                <a:gd name="connsiteY2" fmla="*/ 16595 h 30876"/>
                <a:gd name="connsiteX3" fmla="*/ 23536 w 23535"/>
                <a:gd name="connsiteY3" fmla="*/ 30877 h 3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5" h="30876">
                  <a:moveTo>
                    <a:pt x="16441" y="0"/>
                  </a:moveTo>
                  <a:cubicBezTo>
                    <a:pt x="16380" y="895"/>
                    <a:pt x="16256" y="1542"/>
                    <a:pt x="16009" y="2622"/>
                  </a:cubicBezTo>
                  <a:cubicBezTo>
                    <a:pt x="13974" y="11197"/>
                    <a:pt x="-92" y="13326"/>
                    <a:pt x="0" y="16595"/>
                  </a:cubicBezTo>
                  <a:cubicBezTo>
                    <a:pt x="93" y="19865"/>
                    <a:pt x="11197" y="30877"/>
                    <a:pt x="23536" y="30877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806">
              <a:extLst>
                <a:ext uri="{FF2B5EF4-FFF2-40B4-BE49-F238E27FC236}">
                  <a16:creationId xmlns="" xmlns:a16="http://schemas.microsoft.com/office/drawing/2014/main" id="{2FE6559B-C913-4822-8C98-5CA1BE9936B2}"/>
                </a:ext>
              </a:extLst>
            </p:cNvPr>
            <p:cNvSpPr/>
            <p:nvPr/>
          </p:nvSpPr>
          <p:spPr>
            <a:xfrm>
              <a:off x="961436" y="5969046"/>
              <a:ext cx="28403" cy="38217"/>
            </a:xfrm>
            <a:custGeom>
              <a:avLst/>
              <a:gdLst>
                <a:gd name="connsiteX0" fmla="*/ 10121 w 16783"/>
                <a:gd name="connsiteY0" fmla="*/ 0 h 22582"/>
                <a:gd name="connsiteX1" fmla="*/ 220 w 16783"/>
                <a:gd name="connsiteY1" fmla="*/ 9778 h 22582"/>
                <a:gd name="connsiteX2" fmla="*/ 6913 w 16783"/>
                <a:gd name="connsiteY2" fmla="*/ 21746 h 22582"/>
                <a:gd name="connsiteX3" fmla="*/ 14501 w 16783"/>
                <a:gd name="connsiteY3" fmla="*/ 21746 h 22582"/>
                <a:gd name="connsiteX4" fmla="*/ 16784 w 16783"/>
                <a:gd name="connsiteY4" fmla="*/ 16163 h 2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3" h="22582">
                  <a:moveTo>
                    <a:pt x="10121" y="0"/>
                  </a:moveTo>
                  <a:cubicBezTo>
                    <a:pt x="6265" y="1728"/>
                    <a:pt x="1237" y="4843"/>
                    <a:pt x="220" y="9778"/>
                  </a:cubicBezTo>
                  <a:cubicBezTo>
                    <a:pt x="-1446" y="18014"/>
                    <a:pt x="6913" y="21746"/>
                    <a:pt x="6913" y="21746"/>
                  </a:cubicBezTo>
                  <a:cubicBezTo>
                    <a:pt x="6913" y="21746"/>
                    <a:pt x="11540" y="23628"/>
                    <a:pt x="14501" y="21746"/>
                  </a:cubicBezTo>
                  <a:cubicBezTo>
                    <a:pt x="15766" y="20944"/>
                    <a:pt x="16167" y="18569"/>
                    <a:pt x="16784" y="16163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807">
              <a:extLst>
                <a:ext uri="{FF2B5EF4-FFF2-40B4-BE49-F238E27FC236}">
                  <a16:creationId xmlns="" xmlns:a16="http://schemas.microsoft.com/office/drawing/2014/main" id="{8B8919ED-63DA-4A0B-A867-F2BDD8C2A9EC}"/>
                </a:ext>
              </a:extLst>
            </p:cNvPr>
            <p:cNvSpPr/>
            <p:nvPr/>
          </p:nvSpPr>
          <p:spPr>
            <a:xfrm>
              <a:off x="903340" y="5844543"/>
              <a:ext cx="75223" cy="112809"/>
            </a:xfrm>
            <a:custGeom>
              <a:avLst/>
              <a:gdLst>
                <a:gd name="connsiteX0" fmla="*/ 44449 w 44448"/>
                <a:gd name="connsiteY0" fmla="*/ 42475 h 66657"/>
                <a:gd name="connsiteX1" fmla="*/ 39514 w 44448"/>
                <a:gd name="connsiteY1" fmla="*/ 32388 h 66657"/>
                <a:gd name="connsiteX2" fmla="*/ 9809 w 44448"/>
                <a:gd name="connsiteY2" fmla="*/ 0 h 66657"/>
                <a:gd name="connsiteX3" fmla="*/ 11166 w 44448"/>
                <a:gd name="connsiteY3" fmla="*/ 58977 h 66657"/>
                <a:gd name="connsiteX4" fmla="*/ 28440 w 44448"/>
                <a:gd name="connsiteY4" fmla="*/ 66596 h 66657"/>
                <a:gd name="connsiteX5" fmla="*/ 38342 w 44448"/>
                <a:gd name="connsiteY5" fmla="*/ 64344 h 66657"/>
                <a:gd name="connsiteX6" fmla="*/ 44449 w 44448"/>
                <a:gd name="connsiteY6" fmla="*/ 59471 h 6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8" h="66657">
                  <a:moveTo>
                    <a:pt x="44449" y="42475"/>
                  </a:moveTo>
                  <a:cubicBezTo>
                    <a:pt x="40192" y="40747"/>
                    <a:pt x="39514" y="32388"/>
                    <a:pt x="39514" y="32388"/>
                  </a:cubicBezTo>
                  <a:lnTo>
                    <a:pt x="9809" y="0"/>
                  </a:lnTo>
                  <a:cubicBezTo>
                    <a:pt x="9809" y="0"/>
                    <a:pt x="-13140" y="36614"/>
                    <a:pt x="11166" y="58977"/>
                  </a:cubicBezTo>
                  <a:cubicBezTo>
                    <a:pt x="15762" y="63203"/>
                    <a:pt x="22209" y="66072"/>
                    <a:pt x="28440" y="66596"/>
                  </a:cubicBezTo>
                  <a:cubicBezTo>
                    <a:pt x="31864" y="66874"/>
                    <a:pt x="35442" y="66226"/>
                    <a:pt x="38342" y="64344"/>
                  </a:cubicBezTo>
                  <a:cubicBezTo>
                    <a:pt x="40408" y="63018"/>
                    <a:pt x="42105" y="60365"/>
                    <a:pt x="44449" y="59471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808">
              <a:extLst>
                <a:ext uri="{FF2B5EF4-FFF2-40B4-BE49-F238E27FC236}">
                  <a16:creationId xmlns="" xmlns:a16="http://schemas.microsoft.com/office/drawing/2014/main" id="{B768E63E-3E0C-4A9F-A2FE-B56B47A3CE25}"/>
                </a:ext>
              </a:extLst>
            </p:cNvPr>
            <p:cNvSpPr/>
            <p:nvPr/>
          </p:nvSpPr>
          <p:spPr>
            <a:xfrm>
              <a:off x="960920" y="5857930"/>
              <a:ext cx="57422" cy="49516"/>
            </a:xfrm>
            <a:custGeom>
              <a:avLst/>
              <a:gdLst>
                <a:gd name="connsiteX0" fmla="*/ 33930 w 33930"/>
                <a:gd name="connsiteY0" fmla="*/ 19851 h 29258"/>
                <a:gd name="connsiteX1" fmla="*/ 15515 w 33930"/>
                <a:gd name="connsiteY1" fmla="*/ 171 h 29258"/>
                <a:gd name="connsiteX2" fmla="*/ 7249 w 33930"/>
                <a:gd name="connsiteY2" fmla="*/ 3256 h 29258"/>
                <a:gd name="connsiteX3" fmla="*/ 0 w 33930"/>
                <a:gd name="connsiteY3" fmla="*/ 8561 h 29258"/>
                <a:gd name="connsiteX4" fmla="*/ 8112 w 33930"/>
                <a:gd name="connsiteY4" fmla="*/ 8654 h 29258"/>
                <a:gd name="connsiteX5" fmla="*/ 18230 w 33930"/>
                <a:gd name="connsiteY5" fmla="*/ 19172 h 29258"/>
                <a:gd name="connsiteX6" fmla="*/ 17582 w 33930"/>
                <a:gd name="connsiteY6" fmla="*/ 29258 h 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0" h="29258">
                  <a:moveTo>
                    <a:pt x="33930" y="19851"/>
                  </a:moveTo>
                  <a:cubicBezTo>
                    <a:pt x="33930" y="19851"/>
                    <a:pt x="28717" y="3471"/>
                    <a:pt x="15515" y="171"/>
                  </a:cubicBezTo>
                  <a:cubicBezTo>
                    <a:pt x="15515" y="171"/>
                    <a:pt x="10426" y="-1094"/>
                    <a:pt x="7249" y="3256"/>
                  </a:cubicBezTo>
                  <a:cubicBezTo>
                    <a:pt x="7249" y="3256"/>
                    <a:pt x="956" y="4304"/>
                    <a:pt x="0" y="8561"/>
                  </a:cubicBezTo>
                  <a:cubicBezTo>
                    <a:pt x="0" y="8561"/>
                    <a:pt x="5491" y="7389"/>
                    <a:pt x="8112" y="8654"/>
                  </a:cubicBezTo>
                  <a:cubicBezTo>
                    <a:pt x="8112" y="8654"/>
                    <a:pt x="17459" y="13188"/>
                    <a:pt x="18230" y="19172"/>
                  </a:cubicBezTo>
                  <a:cubicBezTo>
                    <a:pt x="18600" y="22164"/>
                    <a:pt x="18507" y="26082"/>
                    <a:pt x="17582" y="29258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809">
              <a:extLst>
                <a:ext uri="{FF2B5EF4-FFF2-40B4-BE49-F238E27FC236}">
                  <a16:creationId xmlns="" xmlns:a16="http://schemas.microsoft.com/office/drawing/2014/main" id="{267AAAC0-E118-4128-9B7A-3B95E454B7C8}"/>
                </a:ext>
              </a:extLst>
            </p:cNvPr>
            <p:cNvSpPr/>
            <p:nvPr/>
          </p:nvSpPr>
          <p:spPr>
            <a:xfrm>
              <a:off x="946721" y="6001464"/>
              <a:ext cx="20254" cy="16025"/>
            </a:xfrm>
            <a:custGeom>
              <a:avLst/>
              <a:gdLst>
                <a:gd name="connsiteX0" fmla="*/ 11968 w 11968"/>
                <a:gd name="connsiteY0" fmla="*/ 0 h 9469"/>
                <a:gd name="connsiteX1" fmla="*/ 0 w 11968"/>
                <a:gd name="connsiteY1" fmla="*/ 9470 h 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68" h="9469">
                  <a:moveTo>
                    <a:pt x="11968" y="0"/>
                  </a:moveTo>
                  <a:lnTo>
                    <a:pt x="0" y="947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810">
              <a:extLst>
                <a:ext uri="{FF2B5EF4-FFF2-40B4-BE49-F238E27FC236}">
                  <a16:creationId xmlns="" xmlns:a16="http://schemas.microsoft.com/office/drawing/2014/main" id="{39DD134B-5ECD-452B-A25E-C1C03DC5875E}"/>
                </a:ext>
              </a:extLst>
            </p:cNvPr>
            <p:cNvSpPr/>
            <p:nvPr/>
          </p:nvSpPr>
          <p:spPr>
            <a:xfrm>
              <a:off x="1070024" y="6001203"/>
              <a:ext cx="21141" cy="16651"/>
            </a:xfrm>
            <a:custGeom>
              <a:avLst/>
              <a:gdLst>
                <a:gd name="connsiteX0" fmla="*/ 0 w 12492"/>
                <a:gd name="connsiteY0" fmla="*/ 0 h 9839"/>
                <a:gd name="connsiteX1" fmla="*/ 12493 w 12492"/>
                <a:gd name="connsiteY1" fmla="*/ 9840 h 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492" h="9839">
                  <a:moveTo>
                    <a:pt x="0" y="0"/>
                  </a:moveTo>
                  <a:lnTo>
                    <a:pt x="12493" y="984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811">
              <a:extLst>
                <a:ext uri="{FF2B5EF4-FFF2-40B4-BE49-F238E27FC236}">
                  <a16:creationId xmlns="" xmlns:a16="http://schemas.microsoft.com/office/drawing/2014/main" id="{846DA5B6-9BB5-402A-BE50-D3AEA4FB313F}"/>
                </a:ext>
              </a:extLst>
            </p:cNvPr>
            <p:cNvSpPr/>
            <p:nvPr/>
          </p:nvSpPr>
          <p:spPr>
            <a:xfrm>
              <a:off x="912736" y="5976354"/>
              <a:ext cx="42597" cy="51680"/>
            </a:xfrm>
            <a:custGeom>
              <a:avLst/>
              <a:gdLst>
                <a:gd name="connsiteX0" fmla="*/ 0 w 25170"/>
                <a:gd name="connsiteY0" fmla="*/ 0 h 30537"/>
                <a:gd name="connsiteX1" fmla="*/ 25170 w 25170"/>
                <a:gd name="connsiteY1" fmla="*/ 30538 h 3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170" h="30537">
                  <a:moveTo>
                    <a:pt x="0" y="0"/>
                  </a:moveTo>
                  <a:lnTo>
                    <a:pt x="25170" y="30538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812">
              <a:extLst>
                <a:ext uri="{FF2B5EF4-FFF2-40B4-BE49-F238E27FC236}">
                  <a16:creationId xmlns="" xmlns:a16="http://schemas.microsoft.com/office/drawing/2014/main" id="{C860EC83-0515-49A8-99B2-5C10B680DC10}"/>
                </a:ext>
              </a:extLst>
            </p:cNvPr>
            <p:cNvSpPr/>
            <p:nvPr/>
          </p:nvSpPr>
          <p:spPr>
            <a:xfrm>
              <a:off x="1017716" y="5999638"/>
              <a:ext cx="39830" cy="52254"/>
            </a:xfrm>
            <a:custGeom>
              <a:avLst/>
              <a:gdLst>
                <a:gd name="connsiteX0" fmla="*/ 7095 w 23535"/>
                <a:gd name="connsiteY0" fmla="*/ 0 h 30876"/>
                <a:gd name="connsiteX1" fmla="*/ 7526 w 23535"/>
                <a:gd name="connsiteY1" fmla="*/ 2622 h 30876"/>
                <a:gd name="connsiteX2" fmla="*/ 23535 w 23535"/>
                <a:gd name="connsiteY2" fmla="*/ 16595 h 30876"/>
                <a:gd name="connsiteX3" fmla="*/ 0 w 23535"/>
                <a:gd name="connsiteY3" fmla="*/ 30877 h 3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5" h="30876">
                  <a:moveTo>
                    <a:pt x="7095" y="0"/>
                  </a:moveTo>
                  <a:cubicBezTo>
                    <a:pt x="7156" y="895"/>
                    <a:pt x="7280" y="1542"/>
                    <a:pt x="7526" y="2622"/>
                  </a:cubicBezTo>
                  <a:cubicBezTo>
                    <a:pt x="9562" y="11197"/>
                    <a:pt x="23628" y="13326"/>
                    <a:pt x="23535" y="16595"/>
                  </a:cubicBezTo>
                  <a:cubicBezTo>
                    <a:pt x="23443" y="19865"/>
                    <a:pt x="12338" y="30877"/>
                    <a:pt x="0" y="30877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813">
              <a:extLst>
                <a:ext uri="{FF2B5EF4-FFF2-40B4-BE49-F238E27FC236}">
                  <a16:creationId xmlns="" xmlns:a16="http://schemas.microsoft.com/office/drawing/2014/main" id="{210D07D5-BCD9-41BD-A2B3-6E9BD180AA56}"/>
                </a:ext>
              </a:extLst>
            </p:cNvPr>
            <p:cNvSpPr/>
            <p:nvPr/>
          </p:nvSpPr>
          <p:spPr>
            <a:xfrm>
              <a:off x="1046219" y="5969046"/>
              <a:ext cx="28403" cy="38217"/>
            </a:xfrm>
            <a:custGeom>
              <a:avLst/>
              <a:gdLst>
                <a:gd name="connsiteX0" fmla="*/ 6663 w 16783"/>
                <a:gd name="connsiteY0" fmla="*/ 0 h 22582"/>
                <a:gd name="connsiteX1" fmla="*/ 16564 w 16783"/>
                <a:gd name="connsiteY1" fmla="*/ 9778 h 22582"/>
                <a:gd name="connsiteX2" fmla="*/ 9871 w 16783"/>
                <a:gd name="connsiteY2" fmla="*/ 21746 h 22582"/>
                <a:gd name="connsiteX3" fmla="*/ 2283 w 16783"/>
                <a:gd name="connsiteY3" fmla="*/ 21746 h 22582"/>
                <a:gd name="connsiteX4" fmla="*/ 0 w 16783"/>
                <a:gd name="connsiteY4" fmla="*/ 16163 h 2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83" h="22582">
                  <a:moveTo>
                    <a:pt x="6663" y="0"/>
                  </a:moveTo>
                  <a:cubicBezTo>
                    <a:pt x="10518" y="1728"/>
                    <a:pt x="15546" y="4843"/>
                    <a:pt x="16564" y="9778"/>
                  </a:cubicBezTo>
                  <a:cubicBezTo>
                    <a:pt x="18230" y="18014"/>
                    <a:pt x="9871" y="21746"/>
                    <a:pt x="9871" y="21746"/>
                  </a:cubicBezTo>
                  <a:cubicBezTo>
                    <a:pt x="9871" y="21746"/>
                    <a:pt x="5244" y="23628"/>
                    <a:pt x="2283" y="21746"/>
                  </a:cubicBezTo>
                  <a:cubicBezTo>
                    <a:pt x="1018" y="20944"/>
                    <a:pt x="617" y="18569"/>
                    <a:pt x="0" y="16163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814">
              <a:extLst>
                <a:ext uri="{FF2B5EF4-FFF2-40B4-BE49-F238E27FC236}">
                  <a16:creationId xmlns="" xmlns:a16="http://schemas.microsoft.com/office/drawing/2014/main" id="{7AD4CEAB-74B5-4A3B-A46F-FB3C02F47679}"/>
                </a:ext>
              </a:extLst>
            </p:cNvPr>
            <p:cNvSpPr/>
            <p:nvPr/>
          </p:nvSpPr>
          <p:spPr>
            <a:xfrm>
              <a:off x="1057495" y="5844543"/>
              <a:ext cx="75225" cy="112809"/>
            </a:xfrm>
            <a:custGeom>
              <a:avLst/>
              <a:gdLst>
                <a:gd name="connsiteX0" fmla="*/ 0 w 44449"/>
                <a:gd name="connsiteY0" fmla="*/ 42475 h 66657"/>
                <a:gd name="connsiteX1" fmla="*/ 4935 w 44449"/>
                <a:gd name="connsiteY1" fmla="*/ 32388 h 66657"/>
                <a:gd name="connsiteX2" fmla="*/ 34640 w 44449"/>
                <a:gd name="connsiteY2" fmla="*/ 0 h 66657"/>
                <a:gd name="connsiteX3" fmla="*/ 33283 w 44449"/>
                <a:gd name="connsiteY3" fmla="*/ 58977 h 66657"/>
                <a:gd name="connsiteX4" fmla="*/ 16009 w 44449"/>
                <a:gd name="connsiteY4" fmla="*/ 66596 h 66657"/>
                <a:gd name="connsiteX5" fmla="*/ 6107 w 44449"/>
                <a:gd name="connsiteY5" fmla="*/ 64344 h 66657"/>
                <a:gd name="connsiteX6" fmla="*/ 0 w 44449"/>
                <a:gd name="connsiteY6" fmla="*/ 59471 h 6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9" h="66657">
                  <a:moveTo>
                    <a:pt x="0" y="42475"/>
                  </a:moveTo>
                  <a:cubicBezTo>
                    <a:pt x="4257" y="40747"/>
                    <a:pt x="4935" y="32388"/>
                    <a:pt x="4935" y="32388"/>
                  </a:cubicBezTo>
                  <a:lnTo>
                    <a:pt x="34640" y="0"/>
                  </a:lnTo>
                  <a:cubicBezTo>
                    <a:pt x="34640" y="0"/>
                    <a:pt x="57589" y="36614"/>
                    <a:pt x="33283" y="58977"/>
                  </a:cubicBezTo>
                  <a:cubicBezTo>
                    <a:pt x="28687" y="63203"/>
                    <a:pt x="22240" y="66072"/>
                    <a:pt x="16009" y="66596"/>
                  </a:cubicBezTo>
                  <a:cubicBezTo>
                    <a:pt x="12585" y="66874"/>
                    <a:pt x="9007" y="66226"/>
                    <a:pt x="6107" y="64344"/>
                  </a:cubicBezTo>
                  <a:cubicBezTo>
                    <a:pt x="4041" y="63018"/>
                    <a:pt x="2344" y="60365"/>
                    <a:pt x="0" y="59471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815">
              <a:extLst>
                <a:ext uri="{FF2B5EF4-FFF2-40B4-BE49-F238E27FC236}">
                  <a16:creationId xmlns="" xmlns:a16="http://schemas.microsoft.com/office/drawing/2014/main" id="{C8F76CA1-203E-4ADF-B97D-CB1FB2615A5B}"/>
                </a:ext>
              </a:extLst>
            </p:cNvPr>
            <p:cNvSpPr/>
            <p:nvPr/>
          </p:nvSpPr>
          <p:spPr>
            <a:xfrm>
              <a:off x="1017716" y="5857930"/>
              <a:ext cx="57422" cy="49516"/>
            </a:xfrm>
            <a:custGeom>
              <a:avLst/>
              <a:gdLst>
                <a:gd name="connsiteX0" fmla="*/ 0 w 33930"/>
                <a:gd name="connsiteY0" fmla="*/ 19851 h 29258"/>
                <a:gd name="connsiteX1" fmla="*/ 18415 w 33930"/>
                <a:gd name="connsiteY1" fmla="*/ 171 h 29258"/>
                <a:gd name="connsiteX2" fmla="*/ 26682 w 33930"/>
                <a:gd name="connsiteY2" fmla="*/ 3256 h 29258"/>
                <a:gd name="connsiteX3" fmla="*/ 33930 w 33930"/>
                <a:gd name="connsiteY3" fmla="*/ 8561 h 29258"/>
                <a:gd name="connsiteX4" fmla="*/ 25818 w 33930"/>
                <a:gd name="connsiteY4" fmla="*/ 8654 h 29258"/>
                <a:gd name="connsiteX5" fmla="*/ 15701 w 33930"/>
                <a:gd name="connsiteY5" fmla="*/ 19172 h 29258"/>
                <a:gd name="connsiteX6" fmla="*/ 16348 w 33930"/>
                <a:gd name="connsiteY6" fmla="*/ 29258 h 2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30" h="29258">
                  <a:moveTo>
                    <a:pt x="0" y="19851"/>
                  </a:moveTo>
                  <a:cubicBezTo>
                    <a:pt x="0" y="19851"/>
                    <a:pt x="5213" y="3471"/>
                    <a:pt x="18415" y="171"/>
                  </a:cubicBezTo>
                  <a:cubicBezTo>
                    <a:pt x="18415" y="171"/>
                    <a:pt x="23505" y="-1094"/>
                    <a:pt x="26682" y="3256"/>
                  </a:cubicBezTo>
                  <a:cubicBezTo>
                    <a:pt x="26682" y="3256"/>
                    <a:pt x="32974" y="4304"/>
                    <a:pt x="33930" y="8561"/>
                  </a:cubicBezTo>
                  <a:cubicBezTo>
                    <a:pt x="33930" y="8561"/>
                    <a:pt x="28440" y="7389"/>
                    <a:pt x="25818" y="8654"/>
                  </a:cubicBezTo>
                  <a:cubicBezTo>
                    <a:pt x="25818" y="8654"/>
                    <a:pt x="16472" y="13188"/>
                    <a:pt x="15701" y="19172"/>
                  </a:cubicBezTo>
                  <a:cubicBezTo>
                    <a:pt x="15300" y="22164"/>
                    <a:pt x="15423" y="26082"/>
                    <a:pt x="16348" y="29258"/>
                  </a:cubicBez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816">
              <a:extLst>
                <a:ext uri="{FF2B5EF4-FFF2-40B4-BE49-F238E27FC236}">
                  <a16:creationId xmlns="" xmlns:a16="http://schemas.microsoft.com/office/drawing/2014/main" id="{B664589B-8575-49A5-B3F7-90CDE0F7D059}"/>
                </a:ext>
              </a:extLst>
            </p:cNvPr>
            <p:cNvSpPr/>
            <p:nvPr/>
          </p:nvSpPr>
          <p:spPr>
            <a:xfrm>
              <a:off x="1085841" y="5992328"/>
              <a:ext cx="28606" cy="28606"/>
            </a:xfrm>
            <a:custGeom>
              <a:avLst/>
              <a:gdLst>
                <a:gd name="connsiteX0" fmla="*/ 16904 w 16903"/>
                <a:gd name="connsiteY0" fmla="*/ 8452 h 16903"/>
                <a:gd name="connsiteX1" fmla="*/ 8452 w 16903"/>
                <a:gd name="connsiteY1" fmla="*/ 16903 h 16903"/>
                <a:gd name="connsiteX2" fmla="*/ 0 w 16903"/>
                <a:gd name="connsiteY2" fmla="*/ 8452 h 16903"/>
                <a:gd name="connsiteX3" fmla="*/ 8452 w 16903"/>
                <a:gd name="connsiteY3" fmla="*/ 0 h 16903"/>
                <a:gd name="connsiteX4" fmla="*/ 16904 w 16903"/>
                <a:gd name="connsiteY4" fmla="*/ 8452 h 1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03" h="16903">
                  <a:moveTo>
                    <a:pt x="16904" y="8452"/>
                  </a:moveTo>
                  <a:cubicBezTo>
                    <a:pt x="16904" y="13120"/>
                    <a:pt x="13120" y="16903"/>
                    <a:pt x="8452" y="16903"/>
                  </a:cubicBezTo>
                  <a:cubicBezTo>
                    <a:pt x="3784" y="16903"/>
                    <a:pt x="0" y="13120"/>
                    <a:pt x="0" y="8452"/>
                  </a:cubicBezTo>
                  <a:cubicBezTo>
                    <a:pt x="0" y="3784"/>
                    <a:pt x="3784" y="0"/>
                    <a:pt x="8452" y="0"/>
                  </a:cubicBezTo>
                  <a:cubicBezTo>
                    <a:pt x="13120" y="0"/>
                    <a:pt x="16904" y="3784"/>
                    <a:pt x="16904" y="8452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817">
              <a:extLst>
                <a:ext uri="{FF2B5EF4-FFF2-40B4-BE49-F238E27FC236}">
                  <a16:creationId xmlns="" xmlns:a16="http://schemas.microsoft.com/office/drawing/2014/main" id="{C53EBF6F-553D-44B8-9192-4E817DE07647}"/>
                </a:ext>
              </a:extLst>
            </p:cNvPr>
            <p:cNvSpPr/>
            <p:nvPr/>
          </p:nvSpPr>
          <p:spPr>
            <a:xfrm>
              <a:off x="897795" y="5957354"/>
              <a:ext cx="18679" cy="20750"/>
            </a:xfrm>
            <a:custGeom>
              <a:avLst/>
              <a:gdLst>
                <a:gd name="connsiteX0" fmla="*/ 9908 w 11037"/>
                <a:gd name="connsiteY0" fmla="*/ 3609 h 12261"/>
                <a:gd name="connsiteX1" fmla="*/ 8983 w 11037"/>
                <a:gd name="connsiteY1" fmla="*/ 11135 h 12261"/>
                <a:gd name="connsiteX2" fmla="*/ 1456 w 11037"/>
                <a:gd name="connsiteY2" fmla="*/ 10179 h 12261"/>
                <a:gd name="connsiteX3" fmla="*/ 38 w 11037"/>
                <a:gd name="connsiteY3" fmla="*/ 0 h 12261"/>
                <a:gd name="connsiteX4" fmla="*/ 9908 w 11037"/>
                <a:gd name="connsiteY4" fmla="*/ 3609 h 1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7" h="12261">
                  <a:moveTo>
                    <a:pt x="9908" y="3609"/>
                  </a:moveTo>
                  <a:cubicBezTo>
                    <a:pt x="11728" y="5953"/>
                    <a:pt x="11296" y="9316"/>
                    <a:pt x="8983" y="11135"/>
                  </a:cubicBezTo>
                  <a:cubicBezTo>
                    <a:pt x="6639" y="12955"/>
                    <a:pt x="3276" y="12523"/>
                    <a:pt x="1456" y="10179"/>
                  </a:cubicBezTo>
                  <a:cubicBezTo>
                    <a:pt x="-363" y="7835"/>
                    <a:pt x="38" y="0"/>
                    <a:pt x="38" y="0"/>
                  </a:cubicBezTo>
                  <a:cubicBezTo>
                    <a:pt x="38" y="0"/>
                    <a:pt x="8088" y="1265"/>
                    <a:pt x="9908" y="3609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818">
              <a:extLst>
                <a:ext uri="{FF2B5EF4-FFF2-40B4-BE49-F238E27FC236}">
                  <a16:creationId xmlns="" xmlns:a16="http://schemas.microsoft.com/office/drawing/2014/main" id="{E457210C-3622-442B-885D-0F7322AFE766}"/>
                </a:ext>
              </a:extLst>
            </p:cNvPr>
            <p:cNvSpPr/>
            <p:nvPr/>
          </p:nvSpPr>
          <p:spPr>
            <a:xfrm>
              <a:off x="978564" y="5908073"/>
              <a:ext cx="78929" cy="98246"/>
            </a:xfrm>
            <a:custGeom>
              <a:avLst/>
              <a:gdLst>
                <a:gd name="connsiteX0" fmla="*/ 23319 w 46638"/>
                <a:gd name="connsiteY0" fmla="*/ 0 h 58052"/>
                <a:gd name="connsiteX1" fmla="*/ 39822 w 46638"/>
                <a:gd name="connsiteY1" fmla="*/ 0 h 58052"/>
                <a:gd name="connsiteX2" fmla="*/ 46639 w 46638"/>
                <a:gd name="connsiteY2" fmla="*/ 0 h 58052"/>
                <a:gd name="connsiteX3" fmla="*/ 46639 w 46638"/>
                <a:gd name="connsiteY3" fmla="*/ 45374 h 58052"/>
                <a:gd name="connsiteX4" fmla="*/ 44665 w 46638"/>
                <a:gd name="connsiteY4" fmla="*/ 50001 h 58052"/>
                <a:gd name="connsiteX5" fmla="*/ 33560 w 46638"/>
                <a:gd name="connsiteY5" fmla="*/ 53148 h 58052"/>
                <a:gd name="connsiteX6" fmla="*/ 23319 w 46638"/>
                <a:gd name="connsiteY6" fmla="*/ 58052 h 58052"/>
                <a:gd name="connsiteX7" fmla="*/ 13079 w 46638"/>
                <a:gd name="connsiteY7" fmla="*/ 53148 h 58052"/>
                <a:gd name="connsiteX8" fmla="*/ 1974 w 46638"/>
                <a:gd name="connsiteY8" fmla="*/ 50001 h 58052"/>
                <a:gd name="connsiteX9" fmla="*/ 0 w 46638"/>
                <a:gd name="connsiteY9" fmla="*/ 45374 h 58052"/>
                <a:gd name="connsiteX10" fmla="*/ 0 w 46638"/>
                <a:gd name="connsiteY10" fmla="*/ 0 h 58052"/>
                <a:gd name="connsiteX11" fmla="*/ 6817 w 46638"/>
                <a:gd name="connsiteY11" fmla="*/ 0 h 58052"/>
                <a:gd name="connsiteX12" fmla="*/ 23319 w 46638"/>
                <a:gd name="connsiteY12" fmla="*/ 0 h 5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38" h="58052">
                  <a:moveTo>
                    <a:pt x="23319" y="0"/>
                  </a:moveTo>
                  <a:lnTo>
                    <a:pt x="39822" y="0"/>
                  </a:lnTo>
                  <a:lnTo>
                    <a:pt x="46639" y="0"/>
                  </a:lnTo>
                  <a:lnTo>
                    <a:pt x="46639" y="45374"/>
                  </a:lnTo>
                  <a:cubicBezTo>
                    <a:pt x="46639" y="47133"/>
                    <a:pt x="45960" y="48798"/>
                    <a:pt x="44665" y="50001"/>
                  </a:cubicBezTo>
                  <a:cubicBezTo>
                    <a:pt x="41950" y="52561"/>
                    <a:pt x="37015" y="52438"/>
                    <a:pt x="33560" y="53148"/>
                  </a:cubicBezTo>
                  <a:cubicBezTo>
                    <a:pt x="29643" y="53950"/>
                    <a:pt x="26404" y="54967"/>
                    <a:pt x="23319" y="58052"/>
                  </a:cubicBezTo>
                  <a:cubicBezTo>
                    <a:pt x="20266" y="54967"/>
                    <a:pt x="17027" y="53950"/>
                    <a:pt x="13079" y="53148"/>
                  </a:cubicBezTo>
                  <a:cubicBezTo>
                    <a:pt x="9624" y="52438"/>
                    <a:pt x="4689" y="52561"/>
                    <a:pt x="1974" y="50001"/>
                  </a:cubicBezTo>
                  <a:cubicBezTo>
                    <a:pt x="709" y="48798"/>
                    <a:pt x="0" y="47133"/>
                    <a:pt x="0" y="45374"/>
                  </a:cubicBezTo>
                  <a:lnTo>
                    <a:pt x="0" y="0"/>
                  </a:lnTo>
                  <a:lnTo>
                    <a:pt x="6817" y="0"/>
                  </a:lnTo>
                  <a:lnTo>
                    <a:pt x="23319" y="0"/>
                  </a:lnTo>
                  <a:close/>
                </a:path>
              </a:pathLst>
            </a:custGeom>
            <a:noFill/>
            <a:ln w="2312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24" name="Рисунок 4">
              <a:extLst>
                <a:ext uri="{FF2B5EF4-FFF2-40B4-BE49-F238E27FC236}">
                  <a16:creationId xmlns="" xmlns:a16="http://schemas.microsoft.com/office/drawing/2014/main" id="{D2D201D7-1474-4C8E-BBA3-7B230C311248}"/>
                </a:ext>
              </a:extLst>
            </p:cNvPr>
            <p:cNvGrpSpPr/>
            <p:nvPr/>
          </p:nvGrpSpPr>
          <p:grpSpPr>
            <a:xfrm>
              <a:off x="991557" y="5802885"/>
              <a:ext cx="52317" cy="53559"/>
              <a:chOff x="283932" y="3854425"/>
              <a:chExt cx="30913" cy="31647"/>
            </a:xfrm>
            <a:noFill/>
          </p:grpSpPr>
          <p:sp>
            <p:nvSpPr>
              <p:cNvPr id="25" name="Полилиния: фигура 820">
                <a:extLst>
                  <a:ext uri="{FF2B5EF4-FFF2-40B4-BE49-F238E27FC236}">
                    <a16:creationId xmlns="" xmlns:a16="http://schemas.microsoft.com/office/drawing/2014/main" id="{1EBAF99A-749C-4E80-B60B-04F166E48A9D}"/>
                  </a:ext>
                </a:extLst>
              </p:cNvPr>
              <p:cNvSpPr/>
              <p:nvPr/>
            </p:nvSpPr>
            <p:spPr>
              <a:xfrm>
                <a:off x="299420" y="3854425"/>
                <a:ext cx="3084" cy="7896"/>
              </a:xfrm>
              <a:custGeom>
                <a:avLst/>
                <a:gdLst>
                  <a:gd name="connsiteX0" fmla="*/ 0 w 3084"/>
                  <a:gd name="connsiteY0" fmla="*/ 0 h 7896"/>
                  <a:gd name="connsiteX1" fmla="*/ 0 w 3084"/>
                  <a:gd name="connsiteY1" fmla="*/ 7896 h 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084" h="7896">
                    <a:moveTo>
                      <a:pt x="0" y="0"/>
                    </a:moveTo>
                    <a:lnTo>
                      <a:pt x="0" y="7896"/>
                    </a:lnTo>
                  </a:path>
                </a:pathLst>
              </a:custGeom>
              <a:ln w="2312" cap="rnd">
                <a:solidFill>
                  <a:srgbClr val="0E73B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821">
                <a:extLst>
                  <a:ext uri="{FF2B5EF4-FFF2-40B4-BE49-F238E27FC236}">
                    <a16:creationId xmlns="" xmlns:a16="http://schemas.microsoft.com/office/drawing/2014/main" id="{C7D9AF25-8AF4-47AE-8CF3-FFC294C63A45}"/>
                  </a:ext>
                </a:extLst>
              </p:cNvPr>
              <p:cNvSpPr/>
              <p:nvPr/>
            </p:nvSpPr>
            <p:spPr>
              <a:xfrm>
                <a:off x="296366" y="3857108"/>
                <a:ext cx="5984" cy="3084"/>
              </a:xfrm>
              <a:custGeom>
                <a:avLst/>
                <a:gdLst>
                  <a:gd name="connsiteX0" fmla="*/ 0 w 5984"/>
                  <a:gd name="connsiteY0" fmla="*/ 0 h 3084"/>
                  <a:gd name="connsiteX1" fmla="*/ 5984 w 5984"/>
                  <a:gd name="connsiteY1" fmla="*/ 0 h 3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84" h="3084">
                    <a:moveTo>
                      <a:pt x="0" y="0"/>
                    </a:moveTo>
                    <a:lnTo>
                      <a:pt x="5984" y="0"/>
                    </a:lnTo>
                  </a:path>
                </a:pathLst>
              </a:custGeom>
              <a:ln w="2312" cap="rnd">
                <a:solidFill>
                  <a:srgbClr val="0E73B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822">
                <a:extLst>
                  <a:ext uri="{FF2B5EF4-FFF2-40B4-BE49-F238E27FC236}">
                    <a16:creationId xmlns="" xmlns:a16="http://schemas.microsoft.com/office/drawing/2014/main" id="{AB83F68F-229D-4D1A-9BD8-4A186B06E1D0}"/>
                  </a:ext>
                </a:extLst>
              </p:cNvPr>
              <p:cNvSpPr/>
              <p:nvPr/>
            </p:nvSpPr>
            <p:spPr>
              <a:xfrm>
                <a:off x="283932" y="3861321"/>
                <a:ext cx="15425" cy="24751"/>
              </a:xfrm>
              <a:custGeom>
                <a:avLst/>
                <a:gdLst>
                  <a:gd name="connsiteX0" fmla="*/ 15426 w 15425"/>
                  <a:gd name="connsiteY0" fmla="*/ 1247 h 24751"/>
                  <a:gd name="connsiteX1" fmla="*/ 1052 w 15425"/>
                  <a:gd name="connsiteY1" fmla="*/ 4917 h 24751"/>
                  <a:gd name="connsiteX2" fmla="*/ 5000 w 15425"/>
                  <a:gd name="connsiteY2" fmla="*/ 20988 h 24751"/>
                  <a:gd name="connsiteX3" fmla="*/ 5000 w 15425"/>
                  <a:gd name="connsiteY3" fmla="*/ 24751 h 24751"/>
                  <a:gd name="connsiteX4" fmla="*/ 15426 w 15425"/>
                  <a:gd name="connsiteY4" fmla="*/ 24751 h 2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5" h="24751">
                    <a:moveTo>
                      <a:pt x="15426" y="1247"/>
                    </a:moveTo>
                    <a:cubicBezTo>
                      <a:pt x="10676" y="-882"/>
                      <a:pt x="3550" y="-666"/>
                      <a:pt x="1052" y="4917"/>
                    </a:cubicBezTo>
                    <a:cubicBezTo>
                      <a:pt x="-1478" y="10531"/>
                      <a:pt x="836" y="16670"/>
                      <a:pt x="5000" y="20988"/>
                    </a:cubicBezTo>
                    <a:lnTo>
                      <a:pt x="5000" y="24751"/>
                    </a:lnTo>
                    <a:lnTo>
                      <a:pt x="15426" y="24751"/>
                    </a:lnTo>
                  </a:path>
                </a:pathLst>
              </a:custGeom>
              <a:noFill/>
              <a:ln w="2312" cap="rnd">
                <a:solidFill>
                  <a:srgbClr val="0E73B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: фигура 823">
                <a:extLst>
                  <a:ext uri="{FF2B5EF4-FFF2-40B4-BE49-F238E27FC236}">
                    <a16:creationId xmlns="" xmlns:a16="http://schemas.microsoft.com/office/drawing/2014/main" id="{96A652F6-CC69-47FF-B647-9863D9E5B77C}"/>
                  </a:ext>
                </a:extLst>
              </p:cNvPr>
              <p:cNvSpPr/>
              <p:nvPr/>
            </p:nvSpPr>
            <p:spPr>
              <a:xfrm>
                <a:off x="299420" y="3861321"/>
                <a:ext cx="15425" cy="24751"/>
              </a:xfrm>
              <a:custGeom>
                <a:avLst/>
                <a:gdLst>
                  <a:gd name="connsiteX0" fmla="*/ 0 w 15425"/>
                  <a:gd name="connsiteY0" fmla="*/ 1247 h 24751"/>
                  <a:gd name="connsiteX1" fmla="*/ 14374 w 15425"/>
                  <a:gd name="connsiteY1" fmla="*/ 4917 h 24751"/>
                  <a:gd name="connsiteX2" fmla="*/ 10426 w 15425"/>
                  <a:gd name="connsiteY2" fmla="*/ 20988 h 24751"/>
                  <a:gd name="connsiteX3" fmla="*/ 10426 w 15425"/>
                  <a:gd name="connsiteY3" fmla="*/ 24751 h 24751"/>
                  <a:gd name="connsiteX4" fmla="*/ 0 w 15425"/>
                  <a:gd name="connsiteY4" fmla="*/ 24751 h 2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25" h="24751">
                    <a:moveTo>
                      <a:pt x="0" y="1247"/>
                    </a:moveTo>
                    <a:cubicBezTo>
                      <a:pt x="4750" y="-882"/>
                      <a:pt x="11876" y="-666"/>
                      <a:pt x="14374" y="4917"/>
                    </a:cubicBezTo>
                    <a:cubicBezTo>
                      <a:pt x="16904" y="10531"/>
                      <a:pt x="14590" y="16670"/>
                      <a:pt x="10426" y="20988"/>
                    </a:cubicBezTo>
                    <a:lnTo>
                      <a:pt x="10426" y="24751"/>
                    </a:lnTo>
                    <a:lnTo>
                      <a:pt x="0" y="24751"/>
                    </a:lnTo>
                  </a:path>
                </a:pathLst>
              </a:custGeom>
              <a:noFill/>
              <a:ln w="2312" cap="rnd">
                <a:solidFill>
                  <a:srgbClr val="0E73BA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29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552445" y="2341635"/>
            <a:ext cx="343248" cy="472505"/>
            <a:chOff x="1035988" y="3020415"/>
            <a:chExt cx="91180" cy="139207"/>
          </a:xfrm>
          <a:noFill/>
        </p:grpSpPr>
        <p:sp>
          <p:nvSpPr>
            <p:cNvPr id="30" name="Полилиния: фигура 844">
              <a:extLst>
                <a:ext uri="{FF2B5EF4-FFF2-40B4-BE49-F238E27FC236}">
                  <a16:creationId xmlns="" xmlns:a16="http://schemas.microsoft.com/office/drawing/2014/main" id="{CB25A969-B8B0-4BEF-AF74-2C0A782B6BCA}"/>
                </a:ext>
              </a:extLst>
            </p:cNvPr>
            <p:cNvSpPr/>
            <p:nvPr/>
          </p:nvSpPr>
          <p:spPr>
            <a:xfrm>
              <a:off x="1035988" y="3036794"/>
              <a:ext cx="91180" cy="122828"/>
            </a:xfrm>
            <a:custGeom>
              <a:avLst/>
              <a:gdLst>
                <a:gd name="connsiteX0" fmla="*/ 66288 w 91180"/>
                <a:gd name="connsiteY0" fmla="*/ 0 h 122828"/>
                <a:gd name="connsiteX1" fmla="*/ 83716 w 91180"/>
                <a:gd name="connsiteY1" fmla="*/ 0 h 122828"/>
                <a:gd name="connsiteX2" fmla="*/ 91180 w 91180"/>
                <a:gd name="connsiteY2" fmla="*/ 7465 h 122828"/>
                <a:gd name="connsiteX3" fmla="*/ 91180 w 91180"/>
                <a:gd name="connsiteY3" fmla="*/ 115363 h 122828"/>
                <a:gd name="connsiteX4" fmla="*/ 83716 w 91180"/>
                <a:gd name="connsiteY4" fmla="*/ 122828 h 122828"/>
                <a:gd name="connsiteX5" fmla="*/ 7465 w 91180"/>
                <a:gd name="connsiteY5" fmla="*/ 122828 h 122828"/>
                <a:gd name="connsiteX6" fmla="*/ 0 w 91180"/>
                <a:gd name="connsiteY6" fmla="*/ 115363 h 122828"/>
                <a:gd name="connsiteX7" fmla="*/ 0 w 91180"/>
                <a:gd name="connsiteY7" fmla="*/ 7465 h 122828"/>
                <a:gd name="connsiteX8" fmla="*/ 7465 w 91180"/>
                <a:gd name="connsiteY8" fmla="*/ 0 h 122828"/>
                <a:gd name="connsiteX9" fmla="*/ 27114 w 91180"/>
                <a:gd name="connsiteY9" fmla="*/ 0 h 1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80" h="122828">
                  <a:moveTo>
                    <a:pt x="66288" y="0"/>
                  </a:moveTo>
                  <a:lnTo>
                    <a:pt x="83716" y="0"/>
                  </a:lnTo>
                  <a:cubicBezTo>
                    <a:pt x="87818" y="0"/>
                    <a:pt x="91180" y="3362"/>
                    <a:pt x="91180" y="7465"/>
                  </a:cubicBezTo>
                  <a:lnTo>
                    <a:pt x="91180" y="115363"/>
                  </a:lnTo>
                  <a:cubicBezTo>
                    <a:pt x="91180" y="119466"/>
                    <a:pt x="87818" y="122828"/>
                    <a:pt x="83716" y="122828"/>
                  </a:cubicBezTo>
                  <a:lnTo>
                    <a:pt x="7465" y="122828"/>
                  </a:lnTo>
                  <a:cubicBezTo>
                    <a:pt x="3362" y="122828"/>
                    <a:pt x="0" y="119466"/>
                    <a:pt x="0" y="115363"/>
                  </a:cubicBezTo>
                  <a:lnTo>
                    <a:pt x="0" y="7465"/>
                  </a:lnTo>
                  <a:cubicBezTo>
                    <a:pt x="0" y="3362"/>
                    <a:pt x="3362" y="0"/>
                    <a:pt x="7465" y="0"/>
                  </a:cubicBezTo>
                  <a:lnTo>
                    <a:pt x="27114" y="0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845">
              <a:extLst>
                <a:ext uri="{FF2B5EF4-FFF2-40B4-BE49-F238E27FC236}">
                  <a16:creationId xmlns="" xmlns:a16="http://schemas.microsoft.com/office/drawing/2014/main" id="{620BA15F-978F-4C09-92CF-EDBED2CFB335}"/>
                </a:ext>
              </a:extLst>
            </p:cNvPr>
            <p:cNvSpPr/>
            <p:nvPr/>
          </p:nvSpPr>
          <p:spPr>
            <a:xfrm>
              <a:off x="1045488" y="3046264"/>
              <a:ext cx="72611" cy="100711"/>
            </a:xfrm>
            <a:custGeom>
              <a:avLst/>
              <a:gdLst>
                <a:gd name="connsiteX0" fmla="*/ 56602 w 72611"/>
                <a:gd name="connsiteY0" fmla="*/ 0 h 100711"/>
                <a:gd name="connsiteX1" fmla="*/ 72611 w 72611"/>
                <a:gd name="connsiteY1" fmla="*/ 0 h 100711"/>
                <a:gd name="connsiteX2" fmla="*/ 72611 w 72611"/>
                <a:gd name="connsiteY2" fmla="*/ 100712 h 100711"/>
                <a:gd name="connsiteX3" fmla="*/ 0 w 72611"/>
                <a:gd name="connsiteY3" fmla="*/ 100712 h 100711"/>
                <a:gd name="connsiteX4" fmla="*/ 0 w 72611"/>
                <a:gd name="connsiteY4" fmla="*/ 0 h 100711"/>
                <a:gd name="connsiteX5" fmla="*/ 17767 w 72611"/>
                <a:gd name="connsiteY5" fmla="*/ 0 h 10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1" h="100711">
                  <a:moveTo>
                    <a:pt x="56602" y="0"/>
                  </a:moveTo>
                  <a:lnTo>
                    <a:pt x="72611" y="0"/>
                  </a:lnTo>
                  <a:lnTo>
                    <a:pt x="72611" y="100712"/>
                  </a:lnTo>
                  <a:lnTo>
                    <a:pt x="0" y="100712"/>
                  </a:lnTo>
                  <a:lnTo>
                    <a:pt x="0" y="0"/>
                  </a:lnTo>
                  <a:lnTo>
                    <a:pt x="17767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846">
              <a:extLst>
                <a:ext uri="{FF2B5EF4-FFF2-40B4-BE49-F238E27FC236}">
                  <a16:creationId xmlns="" xmlns:a16="http://schemas.microsoft.com/office/drawing/2014/main" id="{8CA5B8ED-E42F-4DD9-98B2-0EB685442AC4}"/>
                </a:ext>
              </a:extLst>
            </p:cNvPr>
            <p:cNvSpPr/>
            <p:nvPr/>
          </p:nvSpPr>
          <p:spPr>
            <a:xfrm>
              <a:off x="1061806" y="3020415"/>
              <a:ext cx="41703" cy="30136"/>
            </a:xfrm>
            <a:custGeom>
              <a:avLst/>
              <a:gdLst>
                <a:gd name="connsiteX0" fmla="*/ 32511 w 41703"/>
                <a:gd name="connsiteY0" fmla="*/ 11752 h 30136"/>
                <a:gd name="connsiteX1" fmla="*/ 30352 w 41703"/>
                <a:gd name="connsiteY1" fmla="*/ 11752 h 30136"/>
                <a:gd name="connsiteX2" fmla="*/ 30352 w 41703"/>
                <a:gd name="connsiteY2" fmla="*/ 9501 h 30136"/>
                <a:gd name="connsiteX3" fmla="*/ 20852 w 41703"/>
                <a:gd name="connsiteY3" fmla="*/ 0 h 30136"/>
                <a:gd name="connsiteX4" fmla="*/ 11351 w 41703"/>
                <a:gd name="connsiteY4" fmla="*/ 9501 h 30136"/>
                <a:gd name="connsiteX5" fmla="*/ 11351 w 41703"/>
                <a:gd name="connsiteY5" fmla="*/ 11752 h 30136"/>
                <a:gd name="connsiteX6" fmla="*/ 9192 w 41703"/>
                <a:gd name="connsiteY6" fmla="*/ 11752 h 30136"/>
                <a:gd name="connsiteX7" fmla="*/ 0 w 41703"/>
                <a:gd name="connsiteY7" fmla="*/ 20944 h 30136"/>
                <a:gd name="connsiteX8" fmla="*/ 9192 w 41703"/>
                <a:gd name="connsiteY8" fmla="*/ 30136 h 30136"/>
                <a:gd name="connsiteX9" fmla="*/ 32511 w 41703"/>
                <a:gd name="connsiteY9" fmla="*/ 30136 h 30136"/>
                <a:gd name="connsiteX10" fmla="*/ 41704 w 41703"/>
                <a:gd name="connsiteY10" fmla="*/ 20944 h 30136"/>
                <a:gd name="connsiteX11" fmla="*/ 32511 w 41703"/>
                <a:gd name="connsiteY11" fmla="*/ 11752 h 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703" h="30136">
                  <a:moveTo>
                    <a:pt x="32511" y="11752"/>
                  </a:moveTo>
                  <a:lnTo>
                    <a:pt x="30352" y="11752"/>
                  </a:lnTo>
                  <a:lnTo>
                    <a:pt x="30352" y="9501"/>
                  </a:lnTo>
                  <a:cubicBezTo>
                    <a:pt x="30352" y="4288"/>
                    <a:pt x="26096" y="0"/>
                    <a:pt x="20852" y="0"/>
                  </a:cubicBezTo>
                  <a:cubicBezTo>
                    <a:pt x="15639" y="0"/>
                    <a:pt x="11351" y="4257"/>
                    <a:pt x="11351" y="9501"/>
                  </a:cubicBezTo>
                  <a:lnTo>
                    <a:pt x="11351" y="11752"/>
                  </a:lnTo>
                  <a:lnTo>
                    <a:pt x="9192" y="11752"/>
                  </a:lnTo>
                  <a:cubicBezTo>
                    <a:pt x="4133" y="11752"/>
                    <a:pt x="0" y="15886"/>
                    <a:pt x="0" y="20944"/>
                  </a:cubicBezTo>
                  <a:cubicBezTo>
                    <a:pt x="0" y="26003"/>
                    <a:pt x="4133" y="30136"/>
                    <a:pt x="9192" y="30136"/>
                  </a:cubicBezTo>
                  <a:lnTo>
                    <a:pt x="32511" y="30136"/>
                  </a:lnTo>
                  <a:cubicBezTo>
                    <a:pt x="37570" y="30136"/>
                    <a:pt x="41704" y="26003"/>
                    <a:pt x="41704" y="20944"/>
                  </a:cubicBezTo>
                  <a:cubicBezTo>
                    <a:pt x="41704" y="15886"/>
                    <a:pt x="37570" y="11752"/>
                    <a:pt x="32511" y="11752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847">
              <a:extLst>
                <a:ext uri="{FF2B5EF4-FFF2-40B4-BE49-F238E27FC236}">
                  <a16:creationId xmlns="" xmlns:a16="http://schemas.microsoft.com/office/drawing/2014/main" id="{875B7D87-E11E-408F-B50A-356443AA01E1}"/>
                </a:ext>
              </a:extLst>
            </p:cNvPr>
            <p:cNvSpPr/>
            <p:nvPr/>
          </p:nvSpPr>
          <p:spPr>
            <a:xfrm>
              <a:off x="1095027" y="306776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848">
              <a:extLst>
                <a:ext uri="{FF2B5EF4-FFF2-40B4-BE49-F238E27FC236}">
                  <a16:creationId xmlns="" xmlns:a16="http://schemas.microsoft.com/office/drawing/2014/main" id="{01A9FE1A-8D28-4EA5-B23A-4D8EF5001399}"/>
                </a:ext>
              </a:extLst>
            </p:cNvPr>
            <p:cNvSpPr/>
            <p:nvPr/>
          </p:nvSpPr>
          <p:spPr>
            <a:xfrm>
              <a:off x="1095027" y="3091484"/>
              <a:ext cx="12399" cy="12615"/>
            </a:xfrm>
            <a:custGeom>
              <a:avLst/>
              <a:gdLst>
                <a:gd name="connsiteX0" fmla="*/ 0 w 12399"/>
                <a:gd name="connsiteY0" fmla="*/ 5614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14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849">
              <a:extLst>
                <a:ext uri="{FF2B5EF4-FFF2-40B4-BE49-F238E27FC236}">
                  <a16:creationId xmlns="" xmlns:a16="http://schemas.microsoft.com/office/drawing/2014/main" id="{EDE0FCFB-DC73-419A-A75B-589B98359EE6}"/>
                </a:ext>
              </a:extLst>
            </p:cNvPr>
            <p:cNvSpPr/>
            <p:nvPr/>
          </p:nvSpPr>
          <p:spPr>
            <a:xfrm>
              <a:off x="1095027" y="311517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850">
              <a:extLst>
                <a:ext uri="{FF2B5EF4-FFF2-40B4-BE49-F238E27FC236}">
                  <a16:creationId xmlns="" xmlns:a16="http://schemas.microsoft.com/office/drawing/2014/main" id="{682DBAD5-65AE-4613-B9A0-5354BA8C1F55}"/>
                </a:ext>
              </a:extLst>
            </p:cNvPr>
            <p:cNvSpPr/>
            <p:nvPr/>
          </p:nvSpPr>
          <p:spPr>
            <a:xfrm>
              <a:off x="1056284" y="307633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851">
              <a:extLst>
                <a:ext uri="{FF2B5EF4-FFF2-40B4-BE49-F238E27FC236}">
                  <a16:creationId xmlns="" xmlns:a16="http://schemas.microsoft.com/office/drawing/2014/main" id="{E387ADA9-D39E-4E12-8F1E-7F5D81F25342}"/>
                </a:ext>
              </a:extLst>
            </p:cNvPr>
            <p:cNvSpPr/>
            <p:nvPr/>
          </p:nvSpPr>
          <p:spPr>
            <a:xfrm>
              <a:off x="1056284" y="3100028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852">
              <a:extLst>
                <a:ext uri="{FF2B5EF4-FFF2-40B4-BE49-F238E27FC236}">
                  <a16:creationId xmlns="" xmlns:a16="http://schemas.microsoft.com/office/drawing/2014/main" id="{8B3FCB2C-9DE6-4E89-A668-3F8FE7B5A3D8}"/>
                </a:ext>
              </a:extLst>
            </p:cNvPr>
            <p:cNvSpPr/>
            <p:nvPr/>
          </p:nvSpPr>
          <p:spPr>
            <a:xfrm>
              <a:off x="1056284" y="312374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9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552445" y="3203933"/>
            <a:ext cx="343248" cy="472505"/>
            <a:chOff x="1035988" y="3020415"/>
            <a:chExt cx="91180" cy="139207"/>
          </a:xfrm>
          <a:noFill/>
        </p:grpSpPr>
        <p:sp>
          <p:nvSpPr>
            <p:cNvPr id="40" name="Полилиния: фигура 844">
              <a:extLst>
                <a:ext uri="{FF2B5EF4-FFF2-40B4-BE49-F238E27FC236}">
                  <a16:creationId xmlns="" xmlns:a16="http://schemas.microsoft.com/office/drawing/2014/main" id="{CB25A969-B8B0-4BEF-AF74-2C0A782B6BCA}"/>
                </a:ext>
              </a:extLst>
            </p:cNvPr>
            <p:cNvSpPr/>
            <p:nvPr/>
          </p:nvSpPr>
          <p:spPr>
            <a:xfrm>
              <a:off x="1035988" y="3036794"/>
              <a:ext cx="91180" cy="122828"/>
            </a:xfrm>
            <a:custGeom>
              <a:avLst/>
              <a:gdLst>
                <a:gd name="connsiteX0" fmla="*/ 66288 w 91180"/>
                <a:gd name="connsiteY0" fmla="*/ 0 h 122828"/>
                <a:gd name="connsiteX1" fmla="*/ 83716 w 91180"/>
                <a:gd name="connsiteY1" fmla="*/ 0 h 122828"/>
                <a:gd name="connsiteX2" fmla="*/ 91180 w 91180"/>
                <a:gd name="connsiteY2" fmla="*/ 7465 h 122828"/>
                <a:gd name="connsiteX3" fmla="*/ 91180 w 91180"/>
                <a:gd name="connsiteY3" fmla="*/ 115363 h 122828"/>
                <a:gd name="connsiteX4" fmla="*/ 83716 w 91180"/>
                <a:gd name="connsiteY4" fmla="*/ 122828 h 122828"/>
                <a:gd name="connsiteX5" fmla="*/ 7465 w 91180"/>
                <a:gd name="connsiteY5" fmla="*/ 122828 h 122828"/>
                <a:gd name="connsiteX6" fmla="*/ 0 w 91180"/>
                <a:gd name="connsiteY6" fmla="*/ 115363 h 122828"/>
                <a:gd name="connsiteX7" fmla="*/ 0 w 91180"/>
                <a:gd name="connsiteY7" fmla="*/ 7465 h 122828"/>
                <a:gd name="connsiteX8" fmla="*/ 7465 w 91180"/>
                <a:gd name="connsiteY8" fmla="*/ 0 h 122828"/>
                <a:gd name="connsiteX9" fmla="*/ 27114 w 91180"/>
                <a:gd name="connsiteY9" fmla="*/ 0 h 1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80" h="122828">
                  <a:moveTo>
                    <a:pt x="66288" y="0"/>
                  </a:moveTo>
                  <a:lnTo>
                    <a:pt x="83716" y="0"/>
                  </a:lnTo>
                  <a:cubicBezTo>
                    <a:pt x="87818" y="0"/>
                    <a:pt x="91180" y="3362"/>
                    <a:pt x="91180" y="7465"/>
                  </a:cubicBezTo>
                  <a:lnTo>
                    <a:pt x="91180" y="115363"/>
                  </a:lnTo>
                  <a:cubicBezTo>
                    <a:pt x="91180" y="119466"/>
                    <a:pt x="87818" y="122828"/>
                    <a:pt x="83716" y="122828"/>
                  </a:cubicBezTo>
                  <a:lnTo>
                    <a:pt x="7465" y="122828"/>
                  </a:lnTo>
                  <a:cubicBezTo>
                    <a:pt x="3362" y="122828"/>
                    <a:pt x="0" y="119466"/>
                    <a:pt x="0" y="115363"/>
                  </a:cubicBezTo>
                  <a:lnTo>
                    <a:pt x="0" y="7465"/>
                  </a:lnTo>
                  <a:cubicBezTo>
                    <a:pt x="0" y="3362"/>
                    <a:pt x="3362" y="0"/>
                    <a:pt x="7465" y="0"/>
                  </a:cubicBezTo>
                  <a:lnTo>
                    <a:pt x="27114" y="0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845">
              <a:extLst>
                <a:ext uri="{FF2B5EF4-FFF2-40B4-BE49-F238E27FC236}">
                  <a16:creationId xmlns="" xmlns:a16="http://schemas.microsoft.com/office/drawing/2014/main" id="{620BA15F-978F-4C09-92CF-EDBED2CFB335}"/>
                </a:ext>
              </a:extLst>
            </p:cNvPr>
            <p:cNvSpPr/>
            <p:nvPr/>
          </p:nvSpPr>
          <p:spPr>
            <a:xfrm>
              <a:off x="1045488" y="3046264"/>
              <a:ext cx="72611" cy="100711"/>
            </a:xfrm>
            <a:custGeom>
              <a:avLst/>
              <a:gdLst>
                <a:gd name="connsiteX0" fmla="*/ 56602 w 72611"/>
                <a:gd name="connsiteY0" fmla="*/ 0 h 100711"/>
                <a:gd name="connsiteX1" fmla="*/ 72611 w 72611"/>
                <a:gd name="connsiteY1" fmla="*/ 0 h 100711"/>
                <a:gd name="connsiteX2" fmla="*/ 72611 w 72611"/>
                <a:gd name="connsiteY2" fmla="*/ 100712 h 100711"/>
                <a:gd name="connsiteX3" fmla="*/ 0 w 72611"/>
                <a:gd name="connsiteY3" fmla="*/ 100712 h 100711"/>
                <a:gd name="connsiteX4" fmla="*/ 0 w 72611"/>
                <a:gd name="connsiteY4" fmla="*/ 0 h 100711"/>
                <a:gd name="connsiteX5" fmla="*/ 17767 w 72611"/>
                <a:gd name="connsiteY5" fmla="*/ 0 h 10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1" h="100711">
                  <a:moveTo>
                    <a:pt x="56602" y="0"/>
                  </a:moveTo>
                  <a:lnTo>
                    <a:pt x="72611" y="0"/>
                  </a:lnTo>
                  <a:lnTo>
                    <a:pt x="72611" y="100712"/>
                  </a:lnTo>
                  <a:lnTo>
                    <a:pt x="0" y="100712"/>
                  </a:lnTo>
                  <a:lnTo>
                    <a:pt x="0" y="0"/>
                  </a:lnTo>
                  <a:lnTo>
                    <a:pt x="17767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846">
              <a:extLst>
                <a:ext uri="{FF2B5EF4-FFF2-40B4-BE49-F238E27FC236}">
                  <a16:creationId xmlns="" xmlns:a16="http://schemas.microsoft.com/office/drawing/2014/main" id="{8CA5B8ED-E42F-4DD9-98B2-0EB685442AC4}"/>
                </a:ext>
              </a:extLst>
            </p:cNvPr>
            <p:cNvSpPr/>
            <p:nvPr/>
          </p:nvSpPr>
          <p:spPr>
            <a:xfrm>
              <a:off x="1061806" y="3020415"/>
              <a:ext cx="41703" cy="30136"/>
            </a:xfrm>
            <a:custGeom>
              <a:avLst/>
              <a:gdLst>
                <a:gd name="connsiteX0" fmla="*/ 32511 w 41703"/>
                <a:gd name="connsiteY0" fmla="*/ 11752 h 30136"/>
                <a:gd name="connsiteX1" fmla="*/ 30352 w 41703"/>
                <a:gd name="connsiteY1" fmla="*/ 11752 h 30136"/>
                <a:gd name="connsiteX2" fmla="*/ 30352 w 41703"/>
                <a:gd name="connsiteY2" fmla="*/ 9501 h 30136"/>
                <a:gd name="connsiteX3" fmla="*/ 20852 w 41703"/>
                <a:gd name="connsiteY3" fmla="*/ 0 h 30136"/>
                <a:gd name="connsiteX4" fmla="*/ 11351 w 41703"/>
                <a:gd name="connsiteY4" fmla="*/ 9501 h 30136"/>
                <a:gd name="connsiteX5" fmla="*/ 11351 w 41703"/>
                <a:gd name="connsiteY5" fmla="*/ 11752 h 30136"/>
                <a:gd name="connsiteX6" fmla="*/ 9192 w 41703"/>
                <a:gd name="connsiteY6" fmla="*/ 11752 h 30136"/>
                <a:gd name="connsiteX7" fmla="*/ 0 w 41703"/>
                <a:gd name="connsiteY7" fmla="*/ 20944 h 30136"/>
                <a:gd name="connsiteX8" fmla="*/ 9192 w 41703"/>
                <a:gd name="connsiteY8" fmla="*/ 30136 h 30136"/>
                <a:gd name="connsiteX9" fmla="*/ 32511 w 41703"/>
                <a:gd name="connsiteY9" fmla="*/ 30136 h 30136"/>
                <a:gd name="connsiteX10" fmla="*/ 41704 w 41703"/>
                <a:gd name="connsiteY10" fmla="*/ 20944 h 30136"/>
                <a:gd name="connsiteX11" fmla="*/ 32511 w 41703"/>
                <a:gd name="connsiteY11" fmla="*/ 11752 h 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703" h="30136">
                  <a:moveTo>
                    <a:pt x="32511" y="11752"/>
                  </a:moveTo>
                  <a:lnTo>
                    <a:pt x="30352" y="11752"/>
                  </a:lnTo>
                  <a:lnTo>
                    <a:pt x="30352" y="9501"/>
                  </a:lnTo>
                  <a:cubicBezTo>
                    <a:pt x="30352" y="4288"/>
                    <a:pt x="26096" y="0"/>
                    <a:pt x="20852" y="0"/>
                  </a:cubicBezTo>
                  <a:cubicBezTo>
                    <a:pt x="15639" y="0"/>
                    <a:pt x="11351" y="4257"/>
                    <a:pt x="11351" y="9501"/>
                  </a:cubicBezTo>
                  <a:lnTo>
                    <a:pt x="11351" y="11752"/>
                  </a:lnTo>
                  <a:lnTo>
                    <a:pt x="9192" y="11752"/>
                  </a:lnTo>
                  <a:cubicBezTo>
                    <a:pt x="4133" y="11752"/>
                    <a:pt x="0" y="15886"/>
                    <a:pt x="0" y="20944"/>
                  </a:cubicBezTo>
                  <a:cubicBezTo>
                    <a:pt x="0" y="26003"/>
                    <a:pt x="4133" y="30136"/>
                    <a:pt x="9192" y="30136"/>
                  </a:cubicBezTo>
                  <a:lnTo>
                    <a:pt x="32511" y="30136"/>
                  </a:lnTo>
                  <a:cubicBezTo>
                    <a:pt x="37570" y="30136"/>
                    <a:pt x="41704" y="26003"/>
                    <a:pt x="41704" y="20944"/>
                  </a:cubicBezTo>
                  <a:cubicBezTo>
                    <a:pt x="41704" y="15886"/>
                    <a:pt x="37570" y="11752"/>
                    <a:pt x="32511" y="11752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847">
              <a:extLst>
                <a:ext uri="{FF2B5EF4-FFF2-40B4-BE49-F238E27FC236}">
                  <a16:creationId xmlns="" xmlns:a16="http://schemas.microsoft.com/office/drawing/2014/main" id="{875B7D87-E11E-408F-B50A-356443AA01E1}"/>
                </a:ext>
              </a:extLst>
            </p:cNvPr>
            <p:cNvSpPr/>
            <p:nvPr/>
          </p:nvSpPr>
          <p:spPr>
            <a:xfrm>
              <a:off x="1095027" y="306776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848">
              <a:extLst>
                <a:ext uri="{FF2B5EF4-FFF2-40B4-BE49-F238E27FC236}">
                  <a16:creationId xmlns="" xmlns:a16="http://schemas.microsoft.com/office/drawing/2014/main" id="{01A9FE1A-8D28-4EA5-B23A-4D8EF5001399}"/>
                </a:ext>
              </a:extLst>
            </p:cNvPr>
            <p:cNvSpPr/>
            <p:nvPr/>
          </p:nvSpPr>
          <p:spPr>
            <a:xfrm>
              <a:off x="1095027" y="3091484"/>
              <a:ext cx="12399" cy="12615"/>
            </a:xfrm>
            <a:custGeom>
              <a:avLst/>
              <a:gdLst>
                <a:gd name="connsiteX0" fmla="*/ 0 w 12399"/>
                <a:gd name="connsiteY0" fmla="*/ 5614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14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849">
              <a:extLst>
                <a:ext uri="{FF2B5EF4-FFF2-40B4-BE49-F238E27FC236}">
                  <a16:creationId xmlns="" xmlns:a16="http://schemas.microsoft.com/office/drawing/2014/main" id="{EDE0FCFB-DC73-419A-A75B-589B98359EE6}"/>
                </a:ext>
              </a:extLst>
            </p:cNvPr>
            <p:cNvSpPr/>
            <p:nvPr/>
          </p:nvSpPr>
          <p:spPr>
            <a:xfrm>
              <a:off x="1095027" y="311517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850">
              <a:extLst>
                <a:ext uri="{FF2B5EF4-FFF2-40B4-BE49-F238E27FC236}">
                  <a16:creationId xmlns="" xmlns:a16="http://schemas.microsoft.com/office/drawing/2014/main" id="{682DBAD5-65AE-4613-B9A0-5354BA8C1F55}"/>
                </a:ext>
              </a:extLst>
            </p:cNvPr>
            <p:cNvSpPr/>
            <p:nvPr/>
          </p:nvSpPr>
          <p:spPr>
            <a:xfrm>
              <a:off x="1056284" y="307633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851">
              <a:extLst>
                <a:ext uri="{FF2B5EF4-FFF2-40B4-BE49-F238E27FC236}">
                  <a16:creationId xmlns="" xmlns:a16="http://schemas.microsoft.com/office/drawing/2014/main" id="{E387ADA9-D39E-4E12-8F1E-7F5D81F25342}"/>
                </a:ext>
              </a:extLst>
            </p:cNvPr>
            <p:cNvSpPr/>
            <p:nvPr/>
          </p:nvSpPr>
          <p:spPr>
            <a:xfrm>
              <a:off x="1056284" y="3100028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852">
              <a:extLst>
                <a:ext uri="{FF2B5EF4-FFF2-40B4-BE49-F238E27FC236}">
                  <a16:creationId xmlns="" xmlns:a16="http://schemas.microsoft.com/office/drawing/2014/main" id="{8B3FCB2C-9DE6-4E89-A668-3F8FE7B5A3D8}"/>
                </a:ext>
              </a:extLst>
            </p:cNvPr>
            <p:cNvSpPr/>
            <p:nvPr/>
          </p:nvSpPr>
          <p:spPr>
            <a:xfrm>
              <a:off x="1056284" y="312374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49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552445" y="4015761"/>
            <a:ext cx="343248" cy="472505"/>
            <a:chOff x="1035988" y="3020415"/>
            <a:chExt cx="91180" cy="139207"/>
          </a:xfrm>
          <a:noFill/>
        </p:grpSpPr>
        <p:sp>
          <p:nvSpPr>
            <p:cNvPr id="50" name="Полилиния: фигура 844">
              <a:extLst>
                <a:ext uri="{FF2B5EF4-FFF2-40B4-BE49-F238E27FC236}">
                  <a16:creationId xmlns="" xmlns:a16="http://schemas.microsoft.com/office/drawing/2014/main" id="{CB25A969-B8B0-4BEF-AF74-2C0A782B6BCA}"/>
                </a:ext>
              </a:extLst>
            </p:cNvPr>
            <p:cNvSpPr/>
            <p:nvPr/>
          </p:nvSpPr>
          <p:spPr>
            <a:xfrm>
              <a:off x="1035988" y="3036794"/>
              <a:ext cx="91180" cy="122828"/>
            </a:xfrm>
            <a:custGeom>
              <a:avLst/>
              <a:gdLst>
                <a:gd name="connsiteX0" fmla="*/ 66288 w 91180"/>
                <a:gd name="connsiteY0" fmla="*/ 0 h 122828"/>
                <a:gd name="connsiteX1" fmla="*/ 83716 w 91180"/>
                <a:gd name="connsiteY1" fmla="*/ 0 h 122828"/>
                <a:gd name="connsiteX2" fmla="*/ 91180 w 91180"/>
                <a:gd name="connsiteY2" fmla="*/ 7465 h 122828"/>
                <a:gd name="connsiteX3" fmla="*/ 91180 w 91180"/>
                <a:gd name="connsiteY3" fmla="*/ 115363 h 122828"/>
                <a:gd name="connsiteX4" fmla="*/ 83716 w 91180"/>
                <a:gd name="connsiteY4" fmla="*/ 122828 h 122828"/>
                <a:gd name="connsiteX5" fmla="*/ 7465 w 91180"/>
                <a:gd name="connsiteY5" fmla="*/ 122828 h 122828"/>
                <a:gd name="connsiteX6" fmla="*/ 0 w 91180"/>
                <a:gd name="connsiteY6" fmla="*/ 115363 h 122828"/>
                <a:gd name="connsiteX7" fmla="*/ 0 w 91180"/>
                <a:gd name="connsiteY7" fmla="*/ 7465 h 122828"/>
                <a:gd name="connsiteX8" fmla="*/ 7465 w 91180"/>
                <a:gd name="connsiteY8" fmla="*/ 0 h 122828"/>
                <a:gd name="connsiteX9" fmla="*/ 27114 w 91180"/>
                <a:gd name="connsiteY9" fmla="*/ 0 h 1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80" h="122828">
                  <a:moveTo>
                    <a:pt x="66288" y="0"/>
                  </a:moveTo>
                  <a:lnTo>
                    <a:pt x="83716" y="0"/>
                  </a:lnTo>
                  <a:cubicBezTo>
                    <a:pt x="87818" y="0"/>
                    <a:pt x="91180" y="3362"/>
                    <a:pt x="91180" y="7465"/>
                  </a:cubicBezTo>
                  <a:lnTo>
                    <a:pt x="91180" y="115363"/>
                  </a:lnTo>
                  <a:cubicBezTo>
                    <a:pt x="91180" y="119466"/>
                    <a:pt x="87818" y="122828"/>
                    <a:pt x="83716" y="122828"/>
                  </a:cubicBezTo>
                  <a:lnTo>
                    <a:pt x="7465" y="122828"/>
                  </a:lnTo>
                  <a:cubicBezTo>
                    <a:pt x="3362" y="122828"/>
                    <a:pt x="0" y="119466"/>
                    <a:pt x="0" y="115363"/>
                  </a:cubicBezTo>
                  <a:lnTo>
                    <a:pt x="0" y="7465"/>
                  </a:lnTo>
                  <a:cubicBezTo>
                    <a:pt x="0" y="3362"/>
                    <a:pt x="3362" y="0"/>
                    <a:pt x="7465" y="0"/>
                  </a:cubicBezTo>
                  <a:lnTo>
                    <a:pt x="27114" y="0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845">
              <a:extLst>
                <a:ext uri="{FF2B5EF4-FFF2-40B4-BE49-F238E27FC236}">
                  <a16:creationId xmlns="" xmlns:a16="http://schemas.microsoft.com/office/drawing/2014/main" id="{620BA15F-978F-4C09-92CF-EDBED2CFB335}"/>
                </a:ext>
              </a:extLst>
            </p:cNvPr>
            <p:cNvSpPr/>
            <p:nvPr/>
          </p:nvSpPr>
          <p:spPr>
            <a:xfrm>
              <a:off x="1045488" y="3046264"/>
              <a:ext cx="72611" cy="100711"/>
            </a:xfrm>
            <a:custGeom>
              <a:avLst/>
              <a:gdLst>
                <a:gd name="connsiteX0" fmla="*/ 56602 w 72611"/>
                <a:gd name="connsiteY0" fmla="*/ 0 h 100711"/>
                <a:gd name="connsiteX1" fmla="*/ 72611 w 72611"/>
                <a:gd name="connsiteY1" fmla="*/ 0 h 100711"/>
                <a:gd name="connsiteX2" fmla="*/ 72611 w 72611"/>
                <a:gd name="connsiteY2" fmla="*/ 100712 h 100711"/>
                <a:gd name="connsiteX3" fmla="*/ 0 w 72611"/>
                <a:gd name="connsiteY3" fmla="*/ 100712 h 100711"/>
                <a:gd name="connsiteX4" fmla="*/ 0 w 72611"/>
                <a:gd name="connsiteY4" fmla="*/ 0 h 100711"/>
                <a:gd name="connsiteX5" fmla="*/ 17767 w 72611"/>
                <a:gd name="connsiteY5" fmla="*/ 0 h 10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1" h="100711">
                  <a:moveTo>
                    <a:pt x="56602" y="0"/>
                  </a:moveTo>
                  <a:lnTo>
                    <a:pt x="72611" y="0"/>
                  </a:lnTo>
                  <a:lnTo>
                    <a:pt x="72611" y="100712"/>
                  </a:lnTo>
                  <a:lnTo>
                    <a:pt x="0" y="100712"/>
                  </a:lnTo>
                  <a:lnTo>
                    <a:pt x="0" y="0"/>
                  </a:lnTo>
                  <a:lnTo>
                    <a:pt x="17767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846">
              <a:extLst>
                <a:ext uri="{FF2B5EF4-FFF2-40B4-BE49-F238E27FC236}">
                  <a16:creationId xmlns="" xmlns:a16="http://schemas.microsoft.com/office/drawing/2014/main" id="{8CA5B8ED-E42F-4DD9-98B2-0EB685442AC4}"/>
                </a:ext>
              </a:extLst>
            </p:cNvPr>
            <p:cNvSpPr/>
            <p:nvPr/>
          </p:nvSpPr>
          <p:spPr>
            <a:xfrm>
              <a:off x="1061806" y="3020415"/>
              <a:ext cx="41703" cy="30136"/>
            </a:xfrm>
            <a:custGeom>
              <a:avLst/>
              <a:gdLst>
                <a:gd name="connsiteX0" fmla="*/ 32511 w 41703"/>
                <a:gd name="connsiteY0" fmla="*/ 11752 h 30136"/>
                <a:gd name="connsiteX1" fmla="*/ 30352 w 41703"/>
                <a:gd name="connsiteY1" fmla="*/ 11752 h 30136"/>
                <a:gd name="connsiteX2" fmla="*/ 30352 w 41703"/>
                <a:gd name="connsiteY2" fmla="*/ 9501 h 30136"/>
                <a:gd name="connsiteX3" fmla="*/ 20852 w 41703"/>
                <a:gd name="connsiteY3" fmla="*/ 0 h 30136"/>
                <a:gd name="connsiteX4" fmla="*/ 11351 w 41703"/>
                <a:gd name="connsiteY4" fmla="*/ 9501 h 30136"/>
                <a:gd name="connsiteX5" fmla="*/ 11351 w 41703"/>
                <a:gd name="connsiteY5" fmla="*/ 11752 h 30136"/>
                <a:gd name="connsiteX6" fmla="*/ 9192 w 41703"/>
                <a:gd name="connsiteY6" fmla="*/ 11752 h 30136"/>
                <a:gd name="connsiteX7" fmla="*/ 0 w 41703"/>
                <a:gd name="connsiteY7" fmla="*/ 20944 h 30136"/>
                <a:gd name="connsiteX8" fmla="*/ 9192 w 41703"/>
                <a:gd name="connsiteY8" fmla="*/ 30136 h 30136"/>
                <a:gd name="connsiteX9" fmla="*/ 32511 w 41703"/>
                <a:gd name="connsiteY9" fmla="*/ 30136 h 30136"/>
                <a:gd name="connsiteX10" fmla="*/ 41704 w 41703"/>
                <a:gd name="connsiteY10" fmla="*/ 20944 h 30136"/>
                <a:gd name="connsiteX11" fmla="*/ 32511 w 41703"/>
                <a:gd name="connsiteY11" fmla="*/ 11752 h 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703" h="30136">
                  <a:moveTo>
                    <a:pt x="32511" y="11752"/>
                  </a:moveTo>
                  <a:lnTo>
                    <a:pt x="30352" y="11752"/>
                  </a:lnTo>
                  <a:lnTo>
                    <a:pt x="30352" y="9501"/>
                  </a:lnTo>
                  <a:cubicBezTo>
                    <a:pt x="30352" y="4288"/>
                    <a:pt x="26096" y="0"/>
                    <a:pt x="20852" y="0"/>
                  </a:cubicBezTo>
                  <a:cubicBezTo>
                    <a:pt x="15639" y="0"/>
                    <a:pt x="11351" y="4257"/>
                    <a:pt x="11351" y="9501"/>
                  </a:cubicBezTo>
                  <a:lnTo>
                    <a:pt x="11351" y="11752"/>
                  </a:lnTo>
                  <a:lnTo>
                    <a:pt x="9192" y="11752"/>
                  </a:lnTo>
                  <a:cubicBezTo>
                    <a:pt x="4133" y="11752"/>
                    <a:pt x="0" y="15886"/>
                    <a:pt x="0" y="20944"/>
                  </a:cubicBezTo>
                  <a:cubicBezTo>
                    <a:pt x="0" y="26003"/>
                    <a:pt x="4133" y="30136"/>
                    <a:pt x="9192" y="30136"/>
                  </a:cubicBezTo>
                  <a:lnTo>
                    <a:pt x="32511" y="30136"/>
                  </a:lnTo>
                  <a:cubicBezTo>
                    <a:pt x="37570" y="30136"/>
                    <a:pt x="41704" y="26003"/>
                    <a:pt x="41704" y="20944"/>
                  </a:cubicBezTo>
                  <a:cubicBezTo>
                    <a:pt x="41704" y="15886"/>
                    <a:pt x="37570" y="11752"/>
                    <a:pt x="32511" y="11752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847">
              <a:extLst>
                <a:ext uri="{FF2B5EF4-FFF2-40B4-BE49-F238E27FC236}">
                  <a16:creationId xmlns="" xmlns:a16="http://schemas.microsoft.com/office/drawing/2014/main" id="{875B7D87-E11E-408F-B50A-356443AA01E1}"/>
                </a:ext>
              </a:extLst>
            </p:cNvPr>
            <p:cNvSpPr/>
            <p:nvPr/>
          </p:nvSpPr>
          <p:spPr>
            <a:xfrm>
              <a:off x="1095027" y="306776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848">
              <a:extLst>
                <a:ext uri="{FF2B5EF4-FFF2-40B4-BE49-F238E27FC236}">
                  <a16:creationId xmlns="" xmlns:a16="http://schemas.microsoft.com/office/drawing/2014/main" id="{01A9FE1A-8D28-4EA5-B23A-4D8EF5001399}"/>
                </a:ext>
              </a:extLst>
            </p:cNvPr>
            <p:cNvSpPr/>
            <p:nvPr/>
          </p:nvSpPr>
          <p:spPr>
            <a:xfrm>
              <a:off x="1095027" y="3091484"/>
              <a:ext cx="12399" cy="12615"/>
            </a:xfrm>
            <a:custGeom>
              <a:avLst/>
              <a:gdLst>
                <a:gd name="connsiteX0" fmla="*/ 0 w 12399"/>
                <a:gd name="connsiteY0" fmla="*/ 5614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14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849">
              <a:extLst>
                <a:ext uri="{FF2B5EF4-FFF2-40B4-BE49-F238E27FC236}">
                  <a16:creationId xmlns="" xmlns:a16="http://schemas.microsoft.com/office/drawing/2014/main" id="{EDE0FCFB-DC73-419A-A75B-589B98359EE6}"/>
                </a:ext>
              </a:extLst>
            </p:cNvPr>
            <p:cNvSpPr/>
            <p:nvPr/>
          </p:nvSpPr>
          <p:spPr>
            <a:xfrm>
              <a:off x="1095027" y="311517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850">
              <a:extLst>
                <a:ext uri="{FF2B5EF4-FFF2-40B4-BE49-F238E27FC236}">
                  <a16:creationId xmlns="" xmlns:a16="http://schemas.microsoft.com/office/drawing/2014/main" id="{682DBAD5-65AE-4613-B9A0-5354BA8C1F55}"/>
                </a:ext>
              </a:extLst>
            </p:cNvPr>
            <p:cNvSpPr/>
            <p:nvPr/>
          </p:nvSpPr>
          <p:spPr>
            <a:xfrm>
              <a:off x="1056284" y="307633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851">
              <a:extLst>
                <a:ext uri="{FF2B5EF4-FFF2-40B4-BE49-F238E27FC236}">
                  <a16:creationId xmlns="" xmlns:a16="http://schemas.microsoft.com/office/drawing/2014/main" id="{E387ADA9-D39E-4E12-8F1E-7F5D81F25342}"/>
                </a:ext>
              </a:extLst>
            </p:cNvPr>
            <p:cNvSpPr/>
            <p:nvPr/>
          </p:nvSpPr>
          <p:spPr>
            <a:xfrm>
              <a:off x="1056284" y="3100028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852">
              <a:extLst>
                <a:ext uri="{FF2B5EF4-FFF2-40B4-BE49-F238E27FC236}">
                  <a16:creationId xmlns="" xmlns:a16="http://schemas.microsoft.com/office/drawing/2014/main" id="{8B3FCB2C-9DE6-4E89-A668-3F8FE7B5A3D8}"/>
                </a:ext>
              </a:extLst>
            </p:cNvPr>
            <p:cNvSpPr/>
            <p:nvPr/>
          </p:nvSpPr>
          <p:spPr>
            <a:xfrm>
              <a:off x="1056284" y="312374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9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552445" y="4885247"/>
            <a:ext cx="343248" cy="472505"/>
            <a:chOff x="1035988" y="3020415"/>
            <a:chExt cx="91180" cy="139207"/>
          </a:xfrm>
          <a:noFill/>
        </p:grpSpPr>
        <p:sp>
          <p:nvSpPr>
            <p:cNvPr id="60" name="Полилиния: фигура 844">
              <a:extLst>
                <a:ext uri="{FF2B5EF4-FFF2-40B4-BE49-F238E27FC236}">
                  <a16:creationId xmlns="" xmlns:a16="http://schemas.microsoft.com/office/drawing/2014/main" id="{CB25A969-B8B0-4BEF-AF74-2C0A782B6BCA}"/>
                </a:ext>
              </a:extLst>
            </p:cNvPr>
            <p:cNvSpPr/>
            <p:nvPr/>
          </p:nvSpPr>
          <p:spPr>
            <a:xfrm>
              <a:off x="1035988" y="3036794"/>
              <a:ext cx="91180" cy="122828"/>
            </a:xfrm>
            <a:custGeom>
              <a:avLst/>
              <a:gdLst>
                <a:gd name="connsiteX0" fmla="*/ 66288 w 91180"/>
                <a:gd name="connsiteY0" fmla="*/ 0 h 122828"/>
                <a:gd name="connsiteX1" fmla="*/ 83716 w 91180"/>
                <a:gd name="connsiteY1" fmla="*/ 0 h 122828"/>
                <a:gd name="connsiteX2" fmla="*/ 91180 w 91180"/>
                <a:gd name="connsiteY2" fmla="*/ 7465 h 122828"/>
                <a:gd name="connsiteX3" fmla="*/ 91180 w 91180"/>
                <a:gd name="connsiteY3" fmla="*/ 115363 h 122828"/>
                <a:gd name="connsiteX4" fmla="*/ 83716 w 91180"/>
                <a:gd name="connsiteY4" fmla="*/ 122828 h 122828"/>
                <a:gd name="connsiteX5" fmla="*/ 7465 w 91180"/>
                <a:gd name="connsiteY5" fmla="*/ 122828 h 122828"/>
                <a:gd name="connsiteX6" fmla="*/ 0 w 91180"/>
                <a:gd name="connsiteY6" fmla="*/ 115363 h 122828"/>
                <a:gd name="connsiteX7" fmla="*/ 0 w 91180"/>
                <a:gd name="connsiteY7" fmla="*/ 7465 h 122828"/>
                <a:gd name="connsiteX8" fmla="*/ 7465 w 91180"/>
                <a:gd name="connsiteY8" fmla="*/ 0 h 122828"/>
                <a:gd name="connsiteX9" fmla="*/ 27114 w 91180"/>
                <a:gd name="connsiteY9" fmla="*/ 0 h 1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80" h="122828">
                  <a:moveTo>
                    <a:pt x="66288" y="0"/>
                  </a:moveTo>
                  <a:lnTo>
                    <a:pt x="83716" y="0"/>
                  </a:lnTo>
                  <a:cubicBezTo>
                    <a:pt x="87818" y="0"/>
                    <a:pt x="91180" y="3362"/>
                    <a:pt x="91180" y="7465"/>
                  </a:cubicBezTo>
                  <a:lnTo>
                    <a:pt x="91180" y="115363"/>
                  </a:lnTo>
                  <a:cubicBezTo>
                    <a:pt x="91180" y="119466"/>
                    <a:pt x="87818" y="122828"/>
                    <a:pt x="83716" y="122828"/>
                  </a:cubicBezTo>
                  <a:lnTo>
                    <a:pt x="7465" y="122828"/>
                  </a:lnTo>
                  <a:cubicBezTo>
                    <a:pt x="3362" y="122828"/>
                    <a:pt x="0" y="119466"/>
                    <a:pt x="0" y="115363"/>
                  </a:cubicBezTo>
                  <a:lnTo>
                    <a:pt x="0" y="7465"/>
                  </a:lnTo>
                  <a:cubicBezTo>
                    <a:pt x="0" y="3362"/>
                    <a:pt x="3362" y="0"/>
                    <a:pt x="7465" y="0"/>
                  </a:cubicBezTo>
                  <a:lnTo>
                    <a:pt x="27114" y="0"/>
                  </a:lnTo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845">
              <a:extLst>
                <a:ext uri="{FF2B5EF4-FFF2-40B4-BE49-F238E27FC236}">
                  <a16:creationId xmlns="" xmlns:a16="http://schemas.microsoft.com/office/drawing/2014/main" id="{620BA15F-978F-4C09-92CF-EDBED2CFB335}"/>
                </a:ext>
              </a:extLst>
            </p:cNvPr>
            <p:cNvSpPr/>
            <p:nvPr/>
          </p:nvSpPr>
          <p:spPr>
            <a:xfrm>
              <a:off x="1045488" y="3046264"/>
              <a:ext cx="72611" cy="100711"/>
            </a:xfrm>
            <a:custGeom>
              <a:avLst/>
              <a:gdLst>
                <a:gd name="connsiteX0" fmla="*/ 56602 w 72611"/>
                <a:gd name="connsiteY0" fmla="*/ 0 h 100711"/>
                <a:gd name="connsiteX1" fmla="*/ 72611 w 72611"/>
                <a:gd name="connsiteY1" fmla="*/ 0 h 100711"/>
                <a:gd name="connsiteX2" fmla="*/ 72611 w 72611"/>
                <a:gd name="connsiteY2" fmla="*/ 100712 h 100711"/>
                <a:gd name="connsiteX3" fmla="*/ 0 w 72611"/>
                <a:gd name="connsiteY3" fmla="*/ 100712 h 100711"/>
                <a:gd name="connsiteX4" fmla="*/ 0 w 72611"/>
                <a:gd name="connsiteY4" fmla="*/ 0 h 100711"/>
                <a:gd name="connsiteX5" fmla="*/ 17767 w 72611"/>
                <a:gd name="connsiteY5" fmla="*/ 0 h 10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11" h="100711">
                  <a:moveTo>
                    <a:pt x="56602" y="0"/>
                  </a:moveTo>
                  <a:lnTo>
                    <a:pt x="72611" y="0"/>
                  </a:lnTo>
                  <a:lnTo>
                    <a:pt x="72611" y="100712"/>
                  </a:lnTo>
                  <a:lnTo>
                    <a:pt x="0" y="100712"/>
                  </a:lnTo>
                  <a:lnTo>
                    <a:pt x="0" y="0"/>
                  </a:lnTo>
                  <a:lnTo>
                    <a:pt x="17767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846">
              <a:extLst>
                <a:ext uri="{FF2B5EF4-FFF2-40B4-BE49-F238E27FC236}">
                  <a16:creationId xmlns="" xmlns:a16="http://schemas.microsoft.com/office/drawing/2014/main" id="{8CA5B8ED-E42F-4DD9-98B2-0EB685442AC4}"/>
                </a:ext>
              </a:extLst>
            </p:cNvPr>
            <p:cNvSpPr/>
            <p:nvPr/>
          </p:nvSpPr>
          <p:spPr>
            <a:xfrm>
              <a:off x="1061806" y="3020415"/>
              <a:ext cx="41703" cy="30136"/>
            </a:xfrm>
            <a:custGeom>
              <a:avLst/>
              <a:gdLst>
                <a:gd name="connsiteX0" fmla="*/ 32511 w 41703"/>
                <a:gd name="connsiteY0" fmla="*/ 11752 h 30136"/>
                <a:gd name="connsiteX1" fmla="*/ 30352 w 41703"/>
                <a:gd name="connsiteY1" fmla="*/ 11752 h 30136"/>
                <a:gd name="connsiteX2" fmla="*/ 30352 w 41703"/>
                <a:gd name="connsiteY2" fmla="*/ 9501 h 30136"/>
                <a:gd name="connsiteX3" fmla="*/ 20852 w 41703"/>
                <a:gd name="connsiteY3" fmla="*/ 0 h 30136"/>
                <a:gd name="connsiteX4" fmla="*/ 11351 w 41703"/>
                <a:gd name="connsiteY4" fmla="*/ 9501 h 30136"/>
                <a:gd name="connsiteX5" fmla="*/ 11351 w 41703"/>
                <a:gd name="connsiteY5" fmla="*/ 11752 h 30136"/>
                <a:gd name="connsiteX6" fmla="*/ 9192 w 41703"/>
                <a:gd name="connsiteY6" fmla="*/ 11752 h 30136"/>
                <a:gd name="connsiteX7" fmla="*/ 0 w 41703"/>
                <a:gd name="connsiteY7" fmla="*/ 20944 h 30136"/>
                <a:gd name="connsiteX8" fmla="*/ 9192 w 41703"/>
                <a:gd name="connsiteY8" fmla="*/ 30136 h 30136"/>
                <a:gd name="connsiteX9" fmla="*/ 32511 w 41703"/>
                <a:gd name="connsiteY9" fmla="*/ 30136 h 30136"/>
                <a:gd name="connsiteX10" fmla="*/ 41704 w 41703"/>
                <a:gd name="connsiteY10" fmla="*/ 20944 h 30136"/>
                <a:gd name="connsiteX11" fmla="*/ 32511 w 41703"/>
                <a:gd name="connsiteY11" fmla="*/ 11752 h 3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703" h="30136">
                  <a:moveTo>
                    <a:pt x="32511" y="11752"/>
                  </a:moveTo>
                  <a:lnTo>
                    <a:pt x="30352" y="11752"/>
                  </a:lnTo>
                  <a:lnTo>
                    <a:pt x="30352" y="9501"/>
                  </a:lnTo>
                  <a:cubicBezTo>
                    <a:pt x="30352" y="4288"/>
                    <a:pt x="26096" y="0"/>
                    <a:pt x="20852" y="0"/>
                  </a:cubicBezTo>
                  <a:cubicBezTo>
                    <a:pt x="15639" y="0"/>
                    <a:pt x="11351" y="4257"/>
                    <a:pt x="11351" y="9501"/>
                  </a:cubicBezTo>
                  <a:lnTo>
                    <a:pt x="11351" y="11752"/>
                  </a:lnTo>
                  <a:lnTo>
                    <a:pt x="9192" y="11752"/>
                  </a:lnTo>
                  <a:cubicBezTo>
                    <a:pt x="4133" y="11752"/>
                    <a:pt x="0" y="15886"/>
                    <a:pt x="0" y="20944"/>
                  </a:cubicBezTo>
                  <a:cubicBezTo>
                    <a:pt x="0" y="26003"/>
                    <a:pt x="4133" y="30136"/>
                    <a:pt x="9192" y="30136"/>
                  </a:cubicBezTo>
                  <a:lnTo>
                    <a:pt x="32511" y="30136"/>
                  </a:lnTo>
                  <a:cubicBezTo>
                    <a:pt x="37570" y="30136"/>
                    <a:pt x="41704" y="26003"/>
                    <a:pt x="41704" y="20944"/>
                  </a:cubicBezTo>
                  <a:cubicBezTo>
                    <a:pt x="41704" y="15886"/>
                    <a:pt x="37570" y="11752"/>
                    <a:pt x="32511" y="11752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847">
              <a:extLst>
                <a:ext uri="{FF2B5EF4-FFF2-40B4-BE49-F238E27FC236}">
                  <a16:creationId xmlns="" xmlns:a16="http://schemas.microsoft.com/office/drawing/2014/main" id="{875B7D87-E11E-408F-B50A-356443AA01E1}"/>
                </a:ext>
              </a:extLst>
            </p:cNvPr>
            <p:cNvSpPr/>
            <p:nvPr/>
          </p:nvSpPr>
          <p:spPr>
            <a:xfrm>
              <a:off x="1095027" y="306776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848">
              <a:extLst>
                <a:ext uri="{FF2B5EF4-FFF2-40B4-BE49-F238E27FC236}">
                  <a16:creationId xmlns="" xmlns:a16="http://schemas.microsoft.com/office/drawing/2014/main" id="{01A9FE1A-8D28-4EA5-B23A-4D8EF5001399}"/>
                </a:ext>
              </a:extLst>
            </p:cNvPr>
            <p:cNvSpPr/>
            <p:nvPr/>
          </p:nvSpPr>
          <p:spPr>
            <a:xfrm>
              <a:off x="1095027" y="3091484"/>
              <a:ext cx="12399" cy="12615"/>
            </a:xfrm>
            <a:custGeom>
              <a:avLst/>
              <a:gdLst>
                <a:gd name="connsiteX0" fmla="*/ 0 w 12399"/>
                <a:gd name="connsiteY0" fmla="*/ 5614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14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849">
              <a:extLst>
                <a:ext uri="{FF2B5EF4-FFF2-40B4-BE49-F238E27FC236}">
                  <a16:creationId xmlns="" xmlns:a16="http://schemas.microsoft.com/office/drawing/2014/main" id="{EDE0FCFB-DC73-419A-A75B-589B98359EE6}"/>
                </a:ext>
              </a:extLst>
            </p:cNvPr>
            <p:cNvSpPr/>
            <p:nvPr/>
          </p:nvSpPr>
          <p:spPr>
            <a:xfrm>
              <a:off x="1095027" y="3115174"/>
              <a:ext cx="12399" cy="12615"/>
            </a:xfrm>
            <a:custGeom>
              <a:avLst/>
              <a:gdLst>
                <a:gd name="connsiteX0" fmla="*/ 0 w 12399"/>
                <a:gd name="connsiteY0" fmla="*/ 5645 h 12615"/>
                <a:gd name="connsiteX1" fmla="*/ 5799 w 12399"/>
                <a:gd name="connsiteY1" fmla="*/ 12616 h 12615"/>
                <a:gd name="connsiteX2" fmla="*/ 12400 w 12399"/>
                <a:gd name="connsiteY2" fmla="*/ 0 h 1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99" h="12615">
                  <a:moveTo>
                    <a:pt x="0" y="5645"/>
                  </a:moveTo>
                  <a:lnTo>
                    <a:pt x="5799" y="12616"/>
                  </a:lnTo>
                  <a:lnTo>
                    <a:pt x="12400" y="0"/>
                  </a:lnTo>
                </a:path>
              </a:pathLst>
            </a:custGeom>
            <a:noFill/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850">
              <a:extLst>
                <a:ext uri="{FF2B5EF4-FFF2-40B4-BE49-F238E27FC236}">
                  <a16:creationId xmlns="" xmlns:a16="http://schemas.microsoft.com/office/drawing/2014/main" id="{682DBAD5-65AE-4613-B9A0-5354BA8C1F55}"/>
                </a:ext>
              </a:extLst>
            </p:cNvPr>
            <p:cNvSpPr/>
            <p:nvPr/>
          </p:nvSpPr>
          <p:spPr>
            <a:xfrm>
              <a:off x="1056284" y="307633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851">
              <a:extLst>
                <a:ext uri="{FF2B5EF4-FFF2-40B4-BE49-F238E27FC236}">
                  <a16:creationId xmlns="" xmlns:a16="http://schemas.microsoft.com/office/drawing/2014/main" id="{E387ADA9-D39E-4E12-8F1E-7F5D81F25342}"/>
                </a:ext>
              </a:extLst>
            </p:cNvPr>
            <p:cNvSpPr/>
            <p:nvPr/>
          </p:nvSpPr>
          <p:spPr>
            <a:xfrm>
              <a:off x="1056284" y="3100028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852">
              <a:extLst>
                <a:ext uri="{FF2B5EF4-FFF2-40B4-BE49-F238E27FC236}">
                  <a16:creationId xmlns="" xmlns:a16="http://schemas.microsoft.com/office/drawing/2014/main" id="{8B3FCB2C-9DE6-4E89-A668-3F8FE7B5A3D8}"/>
                </a:ext>
              </a:extLst>
            </p:cNvPr>
            <p:cNvSpPr/>
            <p:nvPr/>
          </p:nvSpPr>
          <p:spPr>
            <a:xfrm>
              <a:off x="1056284" y="3123749"/>
              <a:ext cx="30167" cy="3084"/>
            </a:xfrm>
            <a:custGeom>
              <a:avLst/>
              <a:gdLst>
                <a:gd name="connsiteX0" fmla="*/ 0 w 30167"/>
                <a:gd name="connsiteY0" fmla="*/ 0 h 3084"/>
                <a:gd name="connsiteX1" fmla="*/ 30167 w 30167"/>
                <a:gd name="connsiteY1" fmla="*/ 0 h 3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167" h="3084">
                  <a:moveTo>
                    <a:pt x="0" y="0"/>
                  </a:moveTo>
                  <a:lnTo>
                    <a:pt x="30167" y="0"/>
                  </a:lnTo>
                </a:path>
              </a:pathLst>
            </a:custGeom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12370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9487"/>
            <a:ext cx="11796665" cy="75651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осуществления закупки и соблюдение квоты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4963"/>
            <a:ext cx="12192000" cy="6160969"/>
          </a:xfrm>
        </p:spPr>
        <p:txBody>
          <a:bodyPr>
            <a:normAutofit/>
          </a:bodyPr>
          <a:lstStyle/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закупка товаров в целях выполнения минимальной обязательной доли закупок осуществляется в соответствии с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Приложением*,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устанавливающим соответствующие коды ОКПД 2 товаров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минимальной долей закупок товаров от годового объема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закупок, </a:t>
            </a:r>
            <a:b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соответствующему коду ОКПД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минимальное допустимое отношение стоимости товаров, поставленных в отчетном году, к общему стоимостному объему товаров, поставленных в отчетном году по данному коду ОКПД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2**.</a:t>
            </a: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*к постановлению правительства РФ от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03.12.2020 №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«О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минимальной доле закупок товаров российского происхождения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**письмо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Минфина России от 15.01.2021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24-03-07/1390 О выполнении минимальной обязательной доли закупок товаров российского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</a:t>
            </a:r>
            <a:endParaRPr lang="ru-RU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626186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Рисунок 2">
            <a:extLst>
              <a:ext uri="{FF2B5EF4-FFF2-40B4-BE49-F238E27FC236}">
                <a16:creationId xmlns="" xmlns:a16="http://schemas.microsoft.com/office/drawing/2014/main" id="{7F8E8EB7-AD64-445C-B307-A6D308AF2FE5}"/>
              </a:ext>
            </a:extLst>
          </p:cNvPr>
          <p:cNvGrpSpPr/>
          <p:nvPr/>
        </p:nvGrpSpPr>
        <p:grpSpPr>
          <a:xfrm>
            <a:off x="307911" y="818945"/>
            <a:ext cx="591642" cy="563759"/>
            <a:chOff x="1025747" y="2495604"/>
            <a:chExt cx="117707" cy="106942"/>
          </a:xfrm>
        </p:grpSpPr>
        <p:sp>
          <p:nvSpPr>
            <p:cNvPr id="16" name="Полилиния: фигура 770">
              <a:extLst>
                <a:ext uri="{FF2B5EF4-FFF2-40B4-BE49-F238E27FC236}">
                  <a16:creationId xmlns="" xmlns:a16="http://schemas.microsoft.com/office/drawing/2014/main" id="{F64DD44E-F4A4-4A61-A275-56B6E9AA620E}"/>
                </a:ext>
              </a:extLst>
            </p:cNvPr>
            <p:cNvSpPr/>
            <p:nvPr/>
          </p:nvSpPr>
          <p:spPr>
            <a:xfrm>
              <a:off x="1025747" y="2495604"/>
              <a:ext cx="77114" cy="106942"/>
            </a:xfrm>
            <a:custGeom>
              <a:avLst/>
              <a:gdLst>
                <a:gd name="connsiteX0" fmla="*/ 0 w 77114"/>
                <a:gd name="connsiteY0" fmla="*/ 0 h 106942"/>
                <a:gd name="connsiteX1" fmla="*/ 77115 w 77114"/>
                <a:gd name="connsiteY1" fmla="*/ 0 h 106942"/>
                <a:gd name="connsiteX2" fmla="*/ 77115 w 77114"/>
                <a:gd name="connsiteY2" fmla="*/ 106943 h 106942"/>
                <a:gd name="connsiteX3" fmla="*/ 0 w 77114"/>
                <a:gd name="connsiteY3" fmla="*/ 106943 h 106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14" h="106942">
                  <a:moveTo>
                    <a:pt x="0" y="0"/>
                  </a:moveTo>
                  <a:lnTo>
                    <a:pt x="77115" y="0"/>
                  </a:lnTo>
                  <a:lnTo>
                    <a:pt x="77115" y="106943"/>
                  </a:lnTo>
                  <a:lnTo>
                    <a:pt x="0" y="106943"/>
                  </a:ln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771">
              <a:extLst>
                <a:ext uri="{FF2B5EF4-FFF2-40B4-BE49-F238E27FC236}">
                  <a16:creationId xmlns="" xmlns:a16="http://schemas.microsoft.com/office/drawing/2014/main" id="{C77CA959-2161-4226-AF4B-C67F39D16964}"/>
                </a:ext>
              </a:extLst>
            </p:cNvPr>
            <p:cNvSpPr/>
            <p:nvPr/>
          </p:nvSpPr>
          <p:spPr>
            <a:xfrm>
              <a:off x="1044038" y="2502174"/>
              <a:ext cx="99416" cy="87848"/>
            </a:xfrm>
            <a:custGeom>
              <a:avLst/>
              <a:gdLst>
                <a:gd name="connsiteX0" fmla="*/ 45621 w 99416"/>
                <a:gd name="connsiteY0" fmla="*/ 87849 h 87848"/>
                <a:gd name="connsiteX1" fmla="*/ 0 w 99416"/>
                <a:gd name="connsiteY1" fmla="*/ 40871 h 87848"/>
                <a:gd name="connsiteX2" fmla="*/ 15485 w 99416"/>
                <a:gd name="connsiteY2" fmla="*/ 25818 h 87848"/>
                <a:gd name="connsiteX3" fmla="*/ 43092 w 99416"/>
                <a:gd name="connsiteY3" fmla="*/ 54258 h 87848"/>
                <a:gd name="connsiteX4" fmla="*/ 81834 w 99416"/>
                <a:gd name="connsiteY4" fmla="*/ 0 h 87848"/>
                <a:gd name="connsiteX5" fmla="*/ 99416 w 99416"/>
                <a:gd name="connsiteY5" fmla="*/ 12554 h 8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16" h="87848">
                  <a:moveTo>
                    <a:pt x="45621" y="87849"/>
                  </a:moveTo>
                  <a:lnTo>
                    <a:pt x="0" y="40871"/>
                  </a:lnTo>
                  <a:lnTo>
                    <a:pt x="15485" y="25818"/>
                  </a:lnTo>
                  <a:lnTo>
                    <a:pt x="43092" y="54258"/>
                  </a:lnTo>
                  <a:lnTo>
                    <a:pt x="81834" y="0"/>
                  </a:lnTo>
                  <a:lnTo>
                    <a:pt x="99416" y="12554"/>
                  </a:lnTo>
                  <a:close/>
                </a:path>
              </a:pathLst>
            </a:custGeom>
            <a:solidFill>
              <a:srgbClr val="FFFFFF"/>
            </a:solidFill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8" name="Рисунок 4">
            <a:extLst>
              <a:ext uri="{FF2B5EF4-FFF2-40B4-BE49-F238E27FC236}">
                <a16:creationId xmlns="" xmlns:a16="http://schemas.microsoft.com/office/drawing/2014/main" id="{D2D201D7-1474-4C8E-BBA3-7B230C311248}"/>
              </a:ext>
            </a:extLst>
          </p:cNvPr>
          <p:cNvGrpSpPr/>
          <p:nvPr/>
        </p:nvGrpSpPr>
        <p:grpSpPr>
          <a:xfrm>
            <a:off x="307911" y="2341702"/>
            <a:ext cx="431178" cy="661388"/>
            <a:chOff x="1059646" y="876260"/>
            <a:chExt cx="66441" cy="102469"/>
          </a:xfrm>
        </p:grpSpPr>
        <p:sp>
          <p:nvSpPr>
            <p:cNvPr id="19" name="Полилиния: фигура 103">
              <a:extLst>
                <a:ext uri="{FF2B5EF4-FFF2-40B4-BE49-F238E27FC236}">
                  <a16:creationId xmlns="" xmlns:a16="http://schemas.microsoft.com/office/drawing/2014/main" id="{5E1CEBAE-8916-4F16-9871-F2709C4F59EE}"/>
                </a:ext>
              </a:extLst>
            </p:cNvPr>
            <p:cNvSpPr/>
            <p:nvPr/>
          </p:nvSpPr>
          <p:spPr>
            <a:xfrm>
              <a:off x="1059646" y="876260"/>
              <a:ext cx="66441" cy="73228"/>
            </a:xfrm>
            <a:custGeom>
              <a:avLst/>
              <a:gdLst>
                <a:gd name="connsiteX0" fmla="*/ 66442 w 66441"/>
                <a:gd name="connsiteY0" fmla="*/ 33221 h 73228"/>
                <a:gd name="connsiteX1" fmla="*/ 33221 w 66441"/>
                <a:gd name="connsiteY1" fmla="*/ 0 h 73228"/>
                <a:gd name="connsiteX2" fmla="*/ 0 w 66441"/>
                <a:gd name="connsiteY2" fmla="*/ 33221 h 73228"/>
                <a:gd name="connsiteX3" fmla="*/ 3825 w 66441"/>
                <a:gd name="connsiteY3" fmla="*/ 48675 h 73228"/>
                <a:gd name="connsiteX4" fmla="*/ 3825 w 66441"/>
                <a:gd name="connsiteY4" fmla="*/ 48675 h 73228"/>
                <a:gd name="connsiteX5" fmla="*/ 19371 w 66441"/>
                <a:gd name="connsiteY5" fmla="*/ 72950 h 73228"/>
                <a:gd name="connsiteX6" fmla="*/ 46978 w 66441"/>
                <a:gd name="connsiteY6" fmla="*/ 73228 h 73228"/>
                <a:gd name="connsiteX7" fmla="*/ 62524 w 66441"/>
                <a:gd name="connsiteY7" fmla="*/ 48952 h 73228"/>
                <a:gd name="connsiteX8" fmla="*/ 62524 w 66441"/>
                <a:gd name="connsiteY8" fmla="*/ 48952 h 73228"/>
                <a:gd name="connsiteX9" fmla="*/ 66442 w 66441"/>
                <a:gd name="connsiteY9" fmla="*/ 33221 h 73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41" h="73228">
                  <a:moveTo>
                    <a:pt x="66442" y="33221"/>
                  </a:moveTo>
                  <a:cubicBezTo>
                    <a:pt x="66442" y="14868"/>
                    <a:pt x="51574" y="0"/>
                    <a:pt x="33221" y="0"/>
                  </a:cubicBezTo>
                  <a:cubicBezTo>
                    <a:pt x="14868" y="0"/>
                    <a:pt x="0" y="14868"/>
                    <a:pt x="0" y="33221"/>
                  </a:cubicBezTo>
                  <a:cubicBezTo>
                    <a:pt x="0" y="38804"/>
                    <a:pt x="1388" y="44079"/>
                    <a:pt x="3825" y="48675"/>
                  </a:cubicBezTo>
                  <a:lnTo>
                    <a:pt x="3825" y="48675"/>
                  </a:lnTo>
                  <a:cubicBezTo>
                    <a:pt x="9809" y="61815"/>
                    <a:pt x="18199" y="65578"/>
                    <a:pt x="19371" y="72950"/>
                  </a:cubicBezTo>
                  <a:lnTo>
                    <a:pt x="46978" y="73228"/>
                  </a:lnTo>
                  <a:cubicBezTo>
                    <a:pt x="48150" y="65856"/>
                    <a:pt x="56510" y="62124"/>
                    <a:pt x="62524" y="48952"/>
                  </a:cubicBezTo>
                  <a:lnTo>
                    <a:pt x="62524" y="48952"/>
                  </a:lnTo>
                  <a:cubicBezTo>
                    <a:pt x="64992" y="44264"/>
                    <a:pt x="66442" y="38897"/>
                    <a:pt x="66442" y="33221"/>
                  </a:cubicBezTo>
                  <a:close/>
                </a:path>
              </a:pathLst>
            </a:custGeom>
            <a:noFill/>
            <a:ln w="2312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04">
              <a:extLst>
                <a:ext uri="{FF2B5EF4-FFF2-40B4-BE49-F238E27FC236}">
                  <a16:creationId xmlns="" xmlns:a16="http://schemas.microsoft.com/office/drawing/2014/main" id="{7F916B85-FEEB-4BC1-B798-E2F800DAA519}"/>
                </a:ext>
              </a:extLst>
            </p:cNvPr>
            <p:cNvSpPr/>
            <p:nvPr/>
          </p:nvSpPr>
          <p:spPr>
            <a:xfrm>
              <a:off x="1089783" y="882367"/>
              <a:ext cx="31030" cy="31030"/>
            </a:xfrm>
            <a:custGeom>
              <a:avLst/>
              <a:gdLst>
                <a:gd name="connsiteX0" fmla="*/ 27946 w 31030"/>
                <a:gd name="connsiteY0" fmla="*/ 31031 h 31030"/>
                <a:gd name="connsiteX1" fmla="*/ 24862 w 31030"/>
                <a:gd name="connsiteY1" fmla="*/ 27946 h 31030"/>
                <a:gd name="connsiteX2" fmla="*/ 3085 w 31030"/>
                <a:gd name="connsiteY2" fmla="*/ 6169 h 31030"/>
                <a:gd name="connsiteX3" fmla="*/ 0 w 31030"/>
                <a:gd name="connsiteY3" fmla="*/ 3085 h 31030"/>
                <a:gd name="connsiteX4" fmla="*/ 3085 w 31030"/>
                <a:gd name="connsiteY4" fmla="*/ 0 h 31030"/>
                <a:gd name="connsiteX5" fmla="*/ 31031 w 31030"/>
                <a:gd name="connsiteY5" fmla="*/ 27946 h 31030"/>
                <a:gd name="connsiteX6" fmla="*/ 27946 w 31030"/>
                <a:gd name="connsiteY6" fmla="*/ 31031 h 3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30" h="31030">
                  <a:moveTo>
                    <a:pt x="27946" y="31031"/>
                  </a:moveTo>
                  <a:cubicBezTo>
                    <a:pt x="26250" y="31031"/>
                    <a:pt x="24862" y="29643"/>
                    <a:pt x="24862" y="27946"/>
                  </a:cubicBezTo>
                  <a:cubicBezTo>
                    <a:pt x="24862" y="15947"/>
                    <a:pt x="15084" y="6169"/>
                    <a:pt x="3085" y="6169"/>
                  </a:cubicBezTo>
                  <a:cubicBezTo>
                    <a:pt x="1388" y="6169"/>
                    <a:pt x="0" y="4781"/>
                    <a:pt x="0" y="3085"/>
                  </a:cubicBezTo>
                  <a:cubicBezTo>
                    <a:pt x="0" y="1388"/>
                    <a:pt x="1388" y="0"/>
                    <a:pt x="3085" y="0"/>
                  </a:cubicBezTo>
                  <a:cubicBezTo>
                    <a:pt x="18507" y="0"/>
                    <a:pt x="31031" y="12523"/>
                    <a:pt x="31031" y="27946"/>
                  </a:cubicBezTo>
                  <a:cubicBezTo>
                    <a:pt x="31031" y="29674"/>
                    <a:pt x="29643" y="31031"/>
                    <a:pt x="27946" y="31031"/>
                  </a:cubicBezTo>
                  <a:close/>
                </a:path>
              </a:pathLst>
            </a:custGeom>
            <a:solidFill>
              <a:srgbClr val="FFFFFF"/>
            </a:solidFill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105">
              <a:extLst>
                <a:ext uri="{FF2B5EF4-FFF2-40B4-BE49-F238E27FC236}">
                  <a16:creationId xmlns="" xmlns:a16="http://schemas.microsoft.com/office/drawing/2014/main" id="{921B8C93-E778-4CC2-A73D-4E90E1FD29F0}"/>
                </a:ext>
              </a:extLst>
            </p:cNvPr>
            <p:cNvSpPr/>
            <p:nvPr/>
          </p:nvSpPr>
          <p:spPr>
            <a:xfrm>
              <a:off x="1083058" y="973671"/>
              <a:ext cx="19556" cy="5058"/>
            </a:xfrm>
            <a:custGeom>
              <a:avLst/>
              <a:gdLst>
                <a:gd name="connsiteX0" fmla="*/ 0 w 19556"/>
                <a:gd name="connsiteY0" fmla="*/ 0 h 5058"/>
                <a:gd name="connsiteX1" fmla="*/ 9778 w 19556"/>
                <a:gd name="connsiteY1" fmla="*/ 5059 h 5058"/>
                <a:gd name="connsiteX2" fmla="*/ 19556 w 19556"/>
                <a:gd name="connsiteY2" fmla="*/ 0 h 5058"/>
                <a:gd name="connsiteX3" fmla="*/ 0 w 19556"/>
                <a:gd name="connsiteY3" fmla="*/ 0 h 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6" h="5058">
                  <a:moveTo>
                    <a:pt x="0" y="0"/>
                  </a:moveTo>
                  <a:cubicBezTo>
                    <a:pt x="2190" y="3054"/>
                    <a:pt x="5737" y="5059"/>
                    <a:pt x="9778" y="5059"/>
                  </a:cubicBezTo>
                  <a:cubicBezTo>
                    <a:pt x="13819" y="5059"/>
                    <a:pt x="17366" y="3054"/>
                    <a:pt x="195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106">
              <a:extLst>
                <a:ext uri="{FF2B5EF4-FFF2-40B4-BE49-F238E27FC236}">
                  <a16:creationId xmlns="" xmlns:a16="http://schemas.microsoft.com/office/drawing/2014/main" id="{43C6098D-159E-492C-9BDF-0BDB9FA0C372}"/>
                </a:ext>
              </a:extLst>
            </p:cNvPr>
            <p:cNvSpPr/>
            <p:nvPr/>
          </p:nvSpPr>
          <p:spPr>
            <a:xfrm>
              <a:off x="1078987" y="949210"/>
              <a:ext cx="27730" cy="24460"/>
            </a:xfrm>
            <a:custGeom>
              <a:avLst/>
              <a:gdLst>
                <a:gd name="connsiteX0" fmla="*/ 0 w 27730"/>
                <a:gd name="connsiteY0" fmla="*/ 19495 h 24460"/>
                <a:gd name="connsiteX1" fmla="*/ 0 w 27730"/>
                <a:gd name="connsiteY1" fmla="*/ 19495 h 24460"/>
                <a:gd name="connsiteX2" fmla="*/ 93 w 27730"/>
                <a:gd name="connsiteY2" fmla="*/ 20543 h 24460"/>
                <a:gd name="connsiteX3" fmla="*/ 463 w 27730"/>
                <a:gd name="connsiteY3" fmla="*/ 21469 h 24460"/>
                <a:gd name="connsiteX4" fmla="*/ 771 w 27730"/>
                <a:gd name="connsiteY4" fmla="*/ 22271 h 24460"/>
                <a:gd name="connsiteX5" fmla="*/ 1357 w 27730"/>
                <a:gd name="connsiteY5" fmla="*/ 22949 h 24460"/>
                <a:gd name="connsiteX6" fmla="*/ 2159 w 27730"/>
                <a:gd name="connsiteY6" fmla="*/ 23535 h 24460"/>
                <a:gd name="connsiteX7" fmla="*/ 2961 w 27730"/>
                <a:gd name="connsiteY7" fmla="*/ 24091 h 24460"/>
                <a:gd name="connsiteX8" fmla="*/ 3887 w 27730"/>
                <a:gd name="connsiteY8" fmla="*/ 24337 h 24460"/>
                <a:gd name="connsiteX9" fmla="*/ 4905 w 27730"/>
                <a:gd name="connsiteY9" fmla="*/ 24461 h 24460"/>
                <a:gd name="connsiteX10" fmla="*/ 22826 w 27730"/>
                <a:gd name="connsiteY10" fmla="*/ 24461 h 24460"/>
                <a:gd name="connsiteX11" fmla="*/ 23844 w 27730"/>
                <a:gd name="connsiteY11" fmla="*/ 24337 h 24460"/>
                <a:gd name="connsiteX12" fmla="*/ 24862 w 27730"/>
                <a:gd name="connsiteY12" fmla="*/ 24091 h 24460"/>
                <a:gd name="connsiteX13" fmla="*/ 25664 w 27730"/>
                <a:gd name="connsiteY13" fmla="*/ 23535 h 24460"/>
                <a:gd name="connsiteX14" fmla="*/ 26342 w 27730"/>
                <a:gd name="connsiteY14" fmla="*/ 22949 h 24460"/>
                <a:gd name="connsiteX15" fmla="*/ 26928 w 27730"/>
                <a:gd name="connsiteY15" fmla="*/ 22271 h 24460"/>
                <a:gd name="connsiteX16" fmla="*/ 27391 w 27730"/>
                <a:gd name="connsiteY16" fmla="*/ 21469 h 24460"/>
                <a:gd name="connsiteX17" fmla="*/ 27638 w 27730"/>
                <a:gd name="connsiteY17" fmla="*/ 20543 h 24460"/>
                <a:gd name="connsiteX18" fmla="*/ 27730 w 27730"/>
                <a:gd name="connsiteY18" fmla="*/ 19495 h 24460"/>
                <a:gd name="connsiteX19" fmla="*/ 27730 w 27730"/>
                <a:gd name="connsiteY19" fmla="*/ 0 h 24460"/>
                <a:gd name="connsiteX20" fmla="*/ 0 w 27730"/>
                <a:gd name="connsiteY20" fmla="*/ 0 h 2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730" h="24460">
                  <a:moveTo>
                    <a:pt x="0" y="19495"/>
                  </a:moveTo>
                  <a:lnTo>
                    <a:pt x="0" y="19495"/>
                  </a:lnTo>
                  <a:lnTo>
                    <a:pt x="93" y="20543"/>
                  </a:lnTo>
                  <a:lnTo>
                    <a:pt x="463" y="21469"/>
                  </a:lnTo>
                  <a:lnTo>
                    <a:pt x="771" y="22271"/>
                  </a:lnTo>
                  <a:lnTo>
                    <a:pt x="1357" y="22949"/>
                  </a:lnTo>
                  <a:lnTo>
                    <a:pt x="2159" y="23535"/>
                  </a:lnTo>
                  <a:lnTo>
                    <a:pt x="2961" y="24091"/>
                  </a:lnTo>
                  <a:lnTo>
                    <a:pt x="3887" y="24337"/>
                  </a:lnTo>
                  <a:lnTo>
                    <a:pt x="4905" y="24461"/>
                  </a:lnTo>
                  <a:lnTo>
                    <a:pt x="22826" y="24461"/>
                  </a:lnTo>
                  <a:lnTo>
                    <a:pt x="23844" y="24337"/>
                  </a:lnTo>
                  <a:lnTo>
                    <a:pt x="24862" y="24091"/>
                  </a:lnTo>
                  <a:lnTo>
                    <a:pt x="25664" y="23535"/>
                  </a:lnTo>
                  <a:lnTo>
                    <a:pt x="26342" y="22949"/>
                  </a:lnTo>
                  <a:lnTo>
                    <a:pt x="26928" y="22271"/>
                  </a:lnTo>
                  <a:lnTo>
                    <a:pt x="27391" y="21469"/>
                  </a:lnTo>
                  <a:lnTo>
                    <a:pt x="27638" y="20543"/>
                  </a:lnTo>
                  <a:lnTo>
                    <a:pt x="27730" y="19495"/>
                  </a:lnTo>
                  <a:lnTo>
                    <a:pt x="277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312" cap="rnd">
              <a:solidFill>
                <a:srgbClr val="0A71B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254972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873" y="2044717"/>
            <a:ext cx="11896253" cy="2852737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effectLst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дминистративная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ППрРФ от 03.12.2020 № 2013 </a:t>
            </a:r>
            <a:endParaRPr lang="ru-RU" sz="4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5167935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B9FF672A-3650-41EB-8AB9-74D14D78A65F}"/>
              </a:ext>
            </a:extLst>
          </p:cNvPr>
          <p:cNvGrpSpPr/>
          <p:nvPr/>
        </p:nvGrpSpPr>
        <p:grpSpPr>
          <a:xfrm>
            <a:off x="8985379" y="3220419"/>
            <a:ext cx="2341983" cy="1812276"/>
            <a:chOff x="1724126" y="5846213"/>
            <a:chExt cx="351272" cy="227706"/>
          </a:xfrm>
        </p:grpSpPr>
        <p:sp>
          <p:nvSpPr>
            <p:cNvPr id="14" name="Полилиния: фигура 626">
              <a:extLst>
                <a:ext uri="{FF2B5EF4-FFF2-40B4-BE49-F238E27FC236}">
                  <a16:creationId xmlns="" xmlns:a16="http://schemas.microsoft.com/office/drawing/2014/main" id="{06BE05E6-A858-4CDE-870D-5431005EEC80}"/>
                </a:ext>
              </a:extLst>
            </p:cNvPr>
            <p:cNvSpPr/>
            <p:nvPr/>
          </p:nvSpPr>
          <p:spPr>
            <a:xfrm>
              <a:off x="1888722" y="5846213"/>
              <a:ext cx="13311" cy="192732"/>
            </a:xfrm>
            <a:custGeom>
              <a:avLst/>
              <a:gdLst>
                <a:gd name="connsiteX0" fmla="*/ 7866 w 7865"/>
                <a:gd name="connsiteY0" fmla="*/ 113883 h 113882"/>
                <a:gd name="connsiteX1" fmla="*/ 0 w 7865"/>
                <a:gd name="connsiteY1" fmla="*/ 113883 h 113882"/>
                <a:gd name="connsiteX2" fmla="*/ 0 w 7865"/>
                <a:gd name="connsiteY2" fmla="*/ 0 h 113882"/>
                <a:gd name="connsiteX3" fmla="*/ 3917 w 7865"/>
                <a:gd name="connsiteY3" fmla="*/ 0 h 113882"/>
                <a:gd name="connsiteX4" fmla="*/ 7866 w 7865"/>
                <a:gd name="connsiteY4" fmla="*/ 0 h 11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65" h="113882">
                  <a:moveTo>
                    <a:pt x="7866" y="113883"/>
                  </a:moveTo>
                  <a:lnTo>
                    <a:pt x="0" y="113883"/>
                  </a:lnTo>
                  <a:lnTo>
                    <a:pt x="0" y="0"/>
                  </a:lnTo>
                  <a:lnTo>
                    <a:pt x="3917" y="0"/>
                  </a:lnTo>
                  <a:lnTo>
                    <a:pt x="7866" y="0"/>
                  </a:lnTo>
                  <a:close/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828">
              <a:extLst>
                <a:ext uri="{FF2B5EF4-FFF2-40B4-BE49-F238E27FC236}">
                  <a16:creationId xmlns="" xmlns:a16="http://schemas.microsoft.com/office/drawing/2014/main" id="{49C474B7-91AF-440C-BDE7-55E1EEA0C7E3}"/>
                </a:ext>
              </a:extLst>
            </p:cNvPr>
            <p:cNvSpPr/>
            <p:nvPr/>
          </p:nvSpPr>
          <p:spPr>
            <a:xfrm>
              <a:off x="1782332" y="5872105"/>
              <a:ext cx="5219" cy="13571"/>
            </a:xfrm>
            <a:custGeom>
              <a:avLst/>
              <a:gdLst>
                <a:gd name="connsiteX0" fmla="*/ 0 w 3084"/>
                <a:gd name="connsiteY0" fmla="*/ 8020 h 8019"/>
                <a:gd name="connsiteX1" fmla="*/ 0 w 3084"/>
                <a:gd name="connsiteY1" fmla="*/ 0 h 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4" h="8019">
                  <a:moveTo>
                    <a:pt x="0" y="8020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829">
              <a:extLst>
                <a:ext uri="{FF2B5EF4-FFF2-40B4-BE49-F238E27FC236}">
                  <a16:creationId xmlns="" xmlns:a16="http://schemas.microsoft.com/office/drawing/2014/main" id="{F560AFD7-514F-4123-9069-402DF812E276}"/>
                </a:ext>
              </a:extLst>
            </p:cNvPr>
            <p:cNvSpPr/>
            <p:nvPr/>
          </p:nvSpPr>
          <p:spPr>
            <a:xfrm>
              <a:off x="1840643" y="6038894"/>
              <a:ext cx="108424" cy="15712"/>
            </a:xfrm>
            <a:custGeom>
              <a:avLst/>
              <a:gdLst>
                <a:gd name="connsiteX0" fmla="*/ 64067 w 64066"/>
                <a:gd name="connsiteY0" fmla="*/ 9285 h 9284"/>
                <a:gd name="connsiteX1" fmla="*/ 64067 w 64066"/>
                <a:gd name="connsiteY1" fmla="*/ 7187 h 9284"/>
                <a:gd name="connsiteX2" fmla="*/ 56880 w 64066"/>
                <a:gd name="connsiteY2" fmla="*/ 0 h 9284"/>
                <a:gd name="connsiteX3" fmla="*/ 7187 w 64066"/>
                <a:gd name="connsiteY3" fmla="*/ 0 h 9284"/>
                <a:gd name="connsiteX4" fmla="*/ 0 w 64066"/>
                <a:gd name="connsiteY4" fmla="*/ 7187 h 9284"/>
                <a:gd name="connsiteX5" fmla="*/ 0 w 64066"/>
                <a:gd name="connsiteY5" fmla="*/ 9285 h 9284"/>
                <a:gd name="connsiteX6" fmla="*/ 64067 w 64066"/>
                <a:gd name="connsiteY6" fmla="*/ 9285 h 9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066" h="9284">
                  <a:moveTo>
                    <a:pt x="64067" y="9285"/>
                  </a:moveTo>
                  <a:lnTo>
                    <a:pt x="64067" y="7187"/>
                  </a:lnTo>
                  <a:cubicBezTo>
                    <a:pt x="64067" y="3239"/>
                    <a:pt x="60828" y="0"/>
                    <a:pt x="56880" y="0"/>
                  </a:cubicBezTo>
                  <a:lnTo>
                    <a:pt x="7187" y="0"/>
                  </a:lnTo>
                  <a:cubicBezTo>
                    <a:pt x="3239" y="0"/>
                    <a:pt x="0" y="3239"/>
                    <a:pt x="0" y="7187"/>
                  </a:cubicBezTo>
                  <a:lnTo>
                    <a:pt x="0" y="9285"/>
                  </a:lnTo>
                  <a:lnTo>
                    <a:pt x="64067" y="9285"/>
                  </a:lnTo>
                  <a:close/>
                </a:path>
              </a:pathLst>
            </a:custGeom>
            <a:noFill/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830">
              <a:extLst>
                <a:ext uri="{FF2B5EF4-FFF2-40B4-BE49-F238E27FC236}">
                  <a16:creationId xmlns="" xmlns:a16="http://schemas.microsoft.com/office/drawing/2014/main" id="{C9D2A825-137A-4BD7-B217-4EFAB90CD942}"/>
                </a:ext>
              </a:extLst>
            </p:cNvPr>
            <p:cNvSpPr/>
            <p:nvPr/>
          </p:nvSpPr>
          <p:spPr>
            <a:xfrm>
              <a:off x="1823416" y="6054606"/>
              <a:ext cx="143974" cy="19313"/>
            </a:xfrm>
            <a:custGeom>
              <a:avLst/>
              <a:gdLst>
                <a:gd name="connsiteX0" fmla="*/ 85073 w 85072"/>
                <a:gd name="connsiteY0" fmla="*/ 11413 h 11412"/>
                <a:gd name="connsiteX1" fmla="*/ 85073 w 85072"/>
                <a:gd name="connsiteY1" fmla="*/ 5768 h 11412"/>
                <a:gd name="connsiteX2" fmla="*/ 79305 w 85072"/>
                <a:gd name="connsiteY2" fmla="*/ 0 h 11412"/>
                <a:gd name="connsiteX3" fmla="*/ 5768 w 85072"/>
                <a:gd name="connsiteY3" fmla="*/ 0 h 11412"/>
                <a:gd name="connsiteX4" fmla="*/ 0 w 85072"/>
                <a:gd name="connsiteY4" fmla="*/ 5768 h 11412"/>
                <a:gd name="connsiteX5" fmla="*/ 0 w 85072"/>
                <a:gd name="connsiteY5" fmla="*/ 11413 h 11412"/>
                <a:gd name="connsiteX6" fmla="*/ 85073 w 85072"/>
                <a:gd name="connsiteY6" fmla="*/ 11413 h 1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072" h="11412">
                  <a:moveTo>
                    <a:pt x="85073" y="11413"/>
                  </a:moveTo>
                  <a:lnTo>
                    <a:pt x="85073" y="5768"/>
                  </a:lnTo>
                  <a:cubicBezTo>
                    <a:pt x="85073" y="2591"/>
                    <a:pt x="82482" y="0"/>
                    <a:pt x="79305" y="0"/>
                  </a:cubicBezTo>
                  <a:lnTo>
                    <a:pt x="5768" y="0"/>
                  </a:lnTo>
                  <a:cubicBezTo>
                    <a:pt x="2591" y="0"/>
                    <a:pt x="0" y="2591"/>
                    <a:pt x="0" y="5768"/>
                  </a:cubicBezTo>
                  <a:lnTo>
                    <a:pt x="0" y="11413"/>
                  </a:lnTo>
                  <a:lnTo>
                    <a:pt x="85073" y="11413"/>
                  </a:lnTo>
                  <a:close/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831">
              <a:extLst>
                <a:ext uri="{FF2B5EF4-FFF2-40B4-BE49-F238E27FC236}">
                  <a16:creationId xmlns="" xmlns:a16="http://schemas.microsoft.com/office/drawing/2014/main" id="{E9E27B3F-A037-4606-8208-BD5107839D74}"/>
                </a:ext>
              </a:extLst>
            </p:cNvPr>
            <p:cNvSpPr/>
            <p:nvPr/>
          </p:nvSpPr>
          <p:spPr>
            <a:xfrm>
              <a:off x="1774083" y="5862709"/>
              <a:ext cx="114637" cy="20568"/>
            </a:xfrm>
            <a:custGeom>
              <a:avLst/>
              <a:gdLst>
                <a:gd name="connsiteX0" fmla="*/ 67737 w 67737"/>
                <a:gd name="connsiteY0" fmla="*/ 0 h 12153"/>
                <a:gd name="connsiteX1" fmla="*/ 0 w 67737"/>
                <a:gd name="connsiteY1" fmla="*/ 0 h 12153"/>
                <a:gd name="connsiteX2" fmla="*/ 0 w 67737"/>
                <a:gd name="connsiteY2" fmla="*/ 4750 h 12153"/>
                <a:gd name="connsiteX3" fmla="*/ 67737 w 67737"/>
                <a:gd name="connsiteY3" fmla="*/ 12153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37" h="12153">
                  <a:moveTo>
                    <a:pt x="67737" y="0"/>
                  </a:moveTo>
                  <a:lnTo>
                    <a:pt x="0" y="0"/>
                  </a:lnTo>
                  <a:lnTo>
                    <a:pt x="0" y="4750"/>
                  </a:lnTo>
                  <a:lnTo>
                    <a:pt x="67737" y="12153"/>
                  </a:ln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832">
              <a:extLst>
                <a:ext uri="{FF2B5EF4-FFF2-40B4-BE49-F238E27FC236}">
                  <a16:creationId xmlns="" xmlns:a16="http://schemas.microsoft.com/office/drawing/2014/main" id="{3D720231-58E6-4B4B-8B4E-544AB9A2BE20}"/>
                </a:ext>
              </a:extLst>
            </p:cNvPr>
            <p:cNvSpPr/>
            <p:nvPr/>
          </p:nvSpPr>
          <p:spPr>
            <a:xfrm>
              <a:off x="1902034" y="5862709"/>
              <a:ext cx="114637" cy="20568"/>
            </a:xfrm>
            <a:custGeom>
              <a:avLst/>
              <a:gdLst>
                <a:gd name="connsiteX0" fmla="*/ 0 w 67737"/>
                <a:gd name="connsiteY0" fmla="*/ 0 h 12153"/>
                <a:gd name="connsiteX1" fmla="*/ 67738 w 67737"/>
                <a:gd name="connsiteY1" fmla="*/ 0 h 12153"/>
                <a:gd name="connsiteX2" fmla="*/ 67738 w 67737"/>
                <a:gd name="connsiteY2" fmla="*/ 4750 h 12153"/>
                <a:gd name="connsiteX3" fmla="*/ 0 w 67737"/>
                <a:gd name="connsiteY3" fmla="*/ 12153 h 1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37" h="12153">
                  <a:moveTo>
                    <a:pt x="0" y="0"/>
                  </a:moveTo>
                  <a:lnTo>
                    <a:pt x="67738" y="0"/>
                  </a:lnTo>
                  <a:lnTo>
                    <a:pt x="67738" y="4750"/>
                  </a:lnTo>
                  <a:lnTo>
                    <a:pt x="0" y="12153"/>
                  </a:lnTo>
                </a:path>
              </a:pathLst>
            </a:custGeom>
            <a:noFill/>
            <a:ln w="28575" cap="rnd">
              <a:solidFill>
                <a:srgbClr val="18437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833">
              <a:extLst>
                <a:ext uri="{FF2B5EF4-FFF2-40B4-BE49-F238E27FC236}">
                  <a16:creationId xmlns="" xmlns:a16="http://schemas.microsoft.com/office/drawing/2014/main" id="{FD7778F7-1444-471A-8313-BF08B4E010D6}"/>
                </a:ext>
              </a:extLst>
            </p:cNvPr>
            <p:cNvSpPr/>
            <p:nvPr/>
          </p:nvSpPr>
          <p:spPr>
            <a:xfrm>
              <a:off x="1724126" y="5979487"/>
              <a:ext cx="122989" cy="31426"/>
            </a:xfrm>
            <a:custGeom>
              <a:avLst/>
              <a:gdLst>
                <a:gd name="connsiteX0" fmla="*/ 0 w 72672"/>
                <a:gd name="connsiteY0" fmla="*/ 0 h 18569"/>
                <a:gd name="connsiteX1" fmla="*/ 36336 w 72672"/>
                <a:gd name="connsiteY1" fmla="*/ 18569 h 18569"/>
                <a:gd name="connsiteX2" fmla="*/ 72673 w 72672"/>
                <a:gd name="connsiteY2" fmla="*/ 0 h 18569"/>
                <a:gd name="connsiteX3" fmla="*/ 0 w 72672"/>
                <a:gd name="connsiteY3" fmla="*/ 0 h 1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672" h="18569">
                  <a:moveTo>
                    <a:pt x="0" y="0"/>
                  </a:moveTo>
                  <a:cubicBezTo>
                    <a:pt x="8174" y="11228"/>
                    <a:pt x="21376" y="18569"/>
                    <a:pt x="36336" y="18569"/>
                  </a:cubicBezTo>
                  <a:cubicBezTo>
                    <a:pt x="51297" y="18569"/>
                    <a:pt x="64499" y="11228"/>
                    <a:pt x="7267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834">
              <a:extLst>
                <a:ext uri="{FF2B5EF4-FFF2-40B4-BE49-F238E27FC236}">
                  <a16:creationId xmlns="" xmlns:a16="http://schemas.microsoft.com/office/drawing/2014/main" id="{9A7925F8-2499-44A5-B662-36FDD9B46788}"/>
                </a:ext>
              </a:extLst>
            </p:cNvPr>
            <p:cNvSpPr/>
            <p:nvPr/>
          </p:nvSpPr>
          <p:spPr>
            <a:xfrm>
              <a:off x="1727780" y="5885678"/>
              <a:ext cx="108999" cy="93807"/>
            </a:xfrm>
            <a:custGeom>
              <a:avLst/>
              <a:gdLst>
                <a:gd name="connsiteX0" fmla="*/ 64406 w 64406"/>
                <a:gd name="connsiteY0" fmla="*/ 55430 h 55429"/>
                <a:gd name="connsiteX1" fmla="*/ 0 w 64406"/>
                <a:gd name="connsiteY1" fmla="*/ 55430 h 55429"/>
                <a:gd name="connsiteX2" fmla="*/ 32203 w 64406"/>
                <a:gd name="connsiteY2" fmla="*/ 0 h 55429"/>
                <a:gd name="connsiteX3" fmla="*/ 64406 w 64406"/>
                <a:gd name="connsiteY3" fmla="*/ 55430 h 5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06" h="55429">
                  <a:moveTo>
                    <a:pt x="64406" y="55430"/>
                  </a:moveTo>
                  <a:lnTo>
                    <a:pt x="0" y="55430"/>
                  </a:lnTo>
                  <a:lnTo>
                    <a:pt x="32203" y="0"/>
                  </a:lnTo>
                  <a:lnTo>
                    <a:pt x="64406" y="55430"/>
                  </a:lnTo>
                  <a:close/>
                </a:path>
              </a:pathLst>
            </a:custGeom>
            <a:noFill/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835">
              <a:extLst>
                <a:ext uri="{FF2B5EF4-FFF2-40B4-BE49-F238E27FC236}">
                  <a16:creationId xmlns="" xmlns:a16="http://schemas.microsoft.com/office/drawing/2014/main" id="{DAAFEFC6-E2AD-4B11-BB54-677FB7E62CA9}"/>
                </a:ext>
              </a:extLst>
            </p:cNvPr>
            <p:cNvSpPr/>
            <p:nvPr/>
          </p:nvSpPr>
          <p:spPr>
            <a:xfrm>
              <a:off x="2010563" y="5872105"/>
              <a:ext cx="5219" cy="13571"/>
            </a:xfrm>
            <a:custGeom>
              <a:avLst/>
              <a:gdLst>
                <a:gd name="connsiteX0" fmla="*/ 0 w 3084"/>
                <a:gd name="connsiteY0" fmla="*/ 8020 h 8019"/>
                <a:gd name="connsiteX1" fmla="*/ 0 w 3084"/>
                <a:gd name="connsiteY1" fmla="*/ 0 h 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84" h="8019">
                  <a:moveTo>
                    <a:pt x="0" y="8020"/>
                  </a:moveTo>
                  <a:lnTo>
                    <a:pt x="0" y="0"/>
                  </a:lnTo>
                </a:path>
              </a:pathLst>
            </a:custGeom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836">
              <a:extLst>
                <a:ext uri="{FF2B5EF4-FFF2-40B4-BE49-F238E27FC236}">
                  <a16:creationId xmlns="" xmlns:a16="http://schemas.microsoft.com/office/drawing/2014/main" id="{856DA3ED-A1A1-4FAA-AB40-34839D7AB602}"/>
                </a:ext>
              </a:extLst>
            </p:cNvPr>
            <p:cNvSpPr/>
            <p:nvPr/>
          </p:nvSpPr>
          <p:spPr>
            <a:xfrm>
              <a:off x="1952409" y="5979487"/>
              <a:ext cx="122989" cy="31426"/>
            </a:xfrm>
            <a:custGeom>
              <a:avLst/>
              <a:gdLst>
                <a:gd name="connsiteX0" fmla="*/ 0 w 72672"/>
                <a:gd name="connsiteY0" fmla="*/ 0 h 18569"/>
                <a:gd name="connsiteX1" fmla="*/ 36336 w 72672"/>
                <a:gd name="connsiteY1" fmla="*/ 18569 h 18569"/>
                <a:gd name="connsiteX2" fmla="*/ 72673 w 72672"/>
                <a:gd name="connsiteY2" fmla="*/ 0 h 18569"/>
                <a:gd name="connsiteX3" fmla="*/ 0 w 72672"/>
                <a:gd name="connsiteY3" fmla="*/ 0 h 18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672" h="18569">
                  <a:moveTo>
                    <a:pt x="0" y="0"/>
                  </a:moveTo>
                  <a:cubicBezTo>
                    <a:pt x="8174" y="11228"/>
                    <a:pt x="21376" y="18569"/>
                    <a:pt x="36336" y="18569"/>
                  </a:cubicBezTo>
                  <a:cubicBezTo>
                    <a:pt x="51297" y="18569"/>
                    <a:pt x="64499" y="11228"/>
                    <a:pt x="72673" y="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837">
              <a:extLst>
                <a:ext uri="{FF2B5EF4-FFF2-40B4-BE49-F238E27FC236}">
                  <a16:creationId xmlns="" xmlns:a16="http://schemas.microsoft.com/office/drawing/2014/main" id="{A7BC01C4-1670-4D53-9D5B-3B5DF0D6414A}"/>
                </a:ext>
              </a:extLst>
            </p:cNvPr>
            <p:cNvSpPr/>
            <p:nvPr/>
          </p:nvSpPr>
          <p:spPr>
            <a:xfrm>
              <a:off x="1956063" y="5885678"/>
              <a:ext cx="108999" cy="93807"/>
            </a:xfrm>
            <a:custGeom>
              <a:avLst/>
              <a:gdLst>
                <a:gd name="connsiteX0" fmla="*/ 64406 w 64406"/>
                <a:gd name="connsiteY0" fmla="*/ 55430 h 55429"/>
                <a:gd name="connsiteX1" fmla="*/ 0 w 64406"/>
                <a:gd name="connsiteY1" fmla="*/ 55430 h 55429"/>
                <a:gd name="connsiteX2" fmla="*/ 32203 w 64406"/>
                <a:gd name="connsiteY2" fmla="*/ 0 h 55429"/>
                <a:gd name="connsiteX3" fmla="*/ 64406 w 64406"/>
                <a:gd name="connsiteY3" fmla="*/ 55430 h 5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406" h="55429">
                  <a:moveTo>
                    <a:pt x="64406" y="55430"/>
                  </a:moveTo>
                  <a:lnTo>
                    <a:pt x="0" y="55430"/>
                  </a:lnTo>
                  <a:lnTo>
                    <a:pt x="32203" y="0"/>
                  </a:lnTo>
                  <a:lnTo>
                    <a:pt x="64406" y="55430"/>
                  </a:lnTo>
                  <a:close/>
                </a:path>
              </a:pathLst>
            </a:custGeom>
            <a:noFill/>
            <a:ln w="28575" cap="rnd">
              <a:solidFill>
                <a:srgbClr val="0E73B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26357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8885</TotalTime>
  <Words>201</Words>
  <Application>Microsoft Office PowerPoint</Application>
  <PresentationFormat>Широкоэкранный</PresentationFormat>
  <Paragraphs>153</Paragraphs>
  <Slides>18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Объект упаковщика для оболочки</vt:lpstr>
      <vt:lpstr>Презентация PowerPoint</vt:lpstr>
      <vt:lpstr>Презентация PowerPoint</vt:lpstr>
      <vt:lpstr>Редакции ППрРФ от 03.12.2020 № 2013   </vt:lpstr>
      <vt:lpstr>КЛЮЧЕВЫЕ разъясняющие документы:</vt:lpstr>
      <vt:lpstr>Какие товары признаются российскими в рамках реализации ППрРФ от 03.12.2020 № 2013?</vt:lpstr>
      <vt:lpstr>Процесс осуществления закупки и соблюдение квоты</vt:lpstr>
      <vt:lpstr>Процесс осуществления закупки и соблюдение квоты</vt:lpstr>
      <vt:lpstr>Процесс осуществления закупки и соблюдение квоты</vt:lpstr>
      <vt:lpstr>Административная практика  по ППрРФ от 03.12.2020 № 2013 </vt:lpstr>
      <vt:lpstr>Административная практика по ППрРФ от 03.12.2020 № 2013</vt:lpstr>
      <vt:lpstr>Административная практика по ППрРФ от 03.12.2020 № 2013</vt:lpstr>
      <vt:lpstr>Административная практика по ППрРФ от 03.12.2020 № 2013</vt:lpstr>
      <vt:lpstr>Секция вопросов и ответов</vt:lpstr>
      <vt:lpstr>Вопрос/ответ*</vt:lpstr>
      <vt:lpstr>Вопрос/ответ*</vt:lpstr>
      <vt:lpstr>Вопрос/ответ*</vt:lpstr>
      <vt:lpstr>Вопрос/ответ</vt:lpstr>
      <vt:lpstr>Благодарю за внимание!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НАЦРЕЖИМ</dc:title>
  <dc:creator>Анатолий Игоревич Амбросов</dc:creator>
  <cp:lastModifiedBy>Анатолий Игоревич Амбросов</cp:lastModifiedBy>
  <cp:revision>612</cp:revision>
  <cp:lastPrinted>2022-02-17T09:21:28Z</cp:lastPrinted>
  <dcterms:created xsi:type="dcterms:W3CDTF">2021-04-15T10:22:52Z</dcterms:created>
  <dcterms:modified xsi:type="dcterms:W3CDTF">2022-03-24T05:04:24Z</dcterms:modified>
</cp:coreProperties>
</file>